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2" r:id="rId4"/>
    <p:sldId id="309" r:id="rId5"/>
    <p:sldId id="310" r:id="rId6"/>
    <p:sldId id="311" r:id="rId7"/>
    <p:sldId id="322" r:id="rId8"/>
    <p:sldId id="312" r:id="rId9"/>
    <p:sldId id="313" r:id="rId10"/>
    <p:sldId id="314" r:id="rId11"/>
    <p:sldId id="315" r:id="rId12"/>
    <p:sldId id="317" r:id="rId13"/>
    <p:sldId id="319" r:id="rId14"/>
    <p:sldId id="320" r:id="rId15"/>
    <p:sldId id="321" r:id="rId16"/>
    <p:sldId id="323" r:id="rId17"/>
    <p:sldId id="326" r:id="rId18"/>
    <p:sldId id="324" r:id="rId19"/>
    <p:sldId id="325" r:id="rId20"/>
  </p:sldIdLst>
  <p:sldSz cx="18288000" cy="10287000"/>
  <p:notesSz cx="6858000" cy="9144000"/>
  <p:embeddedFontLst>
    <p:embeddedFont>
      <p:font typeface="IreneFlorentina" panose="020B0604020202020204" charset="0"/>
      <p:regular r:id="rId21"/>
    </p:embeddedFont>
    <p:embeddedFont>
      <p:font typeface="Open Sans Bold" panose="020B0806030504020204" pitchFamily="34" charset="0"/>
      <p:regular r:id="rId22"/>
      <p:bold r:id="rId23"/>
    </p:embeddedFont>
    <p:embeddedFont>
      <p:font typeface="Quicksand Medium"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a:srgbClr val="FFFFFF"/>
    <a:srgbClr val="F1FCFD"/>
    <a:srgbClr val="AEE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4" d="100"/>
          <a:sy n="34" d="100"/>
        </p:scale>
        <p:origin x="66" y="8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svg>
</file>

<file path=ppt/media/image5.png>
</file>

<file path=ppt/media/image6.png>
</file>

<file path=ppt/media/image7.svg>
</file>

<file path=ppt/media/image8.png>
</file>

<file path=ppt/media/image9.svg>
</file>

<file path=ppt/media/media1.wav>
</file>

<file path=ppt/media/media2.wav>
</file>

<file path=ppt/media/media3.wav>
</file>

<file path=ppt/media/media4.wav>
</file>

<file path=ppt/media/media5.wav>
</file>

<file path=ppt/media/media6.wav>
</file>

<file path=ppt/media/media7.wav>
</file>

<file path=ppt/media/media8.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1/26/2026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1/26/2026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1/26/2026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1/26/2026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10.png"/><Relationship Id="rId5" Type="http://schemas.microsoft.com/office/2007/relationships/hdphoto" Target="../media/hdphoto1.wdp"/><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media" Target="../media/media7.wav"/><Relationship Id="rId7" Type="http://schemas.openxmlformats.org/officeDocument/2006/relationships/slideLayout" Target="../slideLayouts/slideLayout7.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audio" Target="../media/media8.wav"/><Relationship Id="rId5" Type="http://schemas.microsoft.com/office/2007/relationships/media" Target="../media/media8.wav"/><Relationship Id="rId10" Type="http://schemas.openxmlformats.org/officeDocument/2006/relationships/image" Target="../media/image10.png"/><Relationship Id="rId4" Type="http://schemas.openxmlformats.org/officeDocument/2006/relationships/audio" Target="../media/media7.wav"/><Relationship Id="rId9" Type="http://schemas.microsoft.com/office/2007/relationships/hdphoto" Target="../media/hdphoto1.wdp"/></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media" Target="../media/media2.wav"/><Relationship Id="rId7" Type="http://schemas.microsoft.com/office/2007/relationships/hdphoto" Target="../media/hdphoto1.wdp"/><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1.png"/><Relationship Id="rId5" Type="http://schemas.openxmlformats.org/officeDocument/2006/relationships/slideLayout" Target="../slideLayouts/slideLayout7.xml"/><Relationship Id="rId4" Type="http://schemas.openxmlformats.org/officeDocument/2006/relationships/audio" Target="../media/media2.wav"/><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microsoft.com/office/2007/relationships/media" Target="../media/media4.wav"/><Relationship Id="rId7" Type="http://schemas.microsoft.com/office/2007/relationships/hdphoto" Target="../media/hdphoto1.wdp"/><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13.png"/><Relationship Id="rId5" Type="http://schemas.openxmlformats.org/officeDocument/2006/relationships/slideLayout" Target="../slideLayouts/slideLayout7.xml"/><Relationship Id="rId4" Type="http://schemas.openxmlformats.org/officeDocument/2006/relationships/audio" Target="../media/media4.wav"/></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Image 16" descr="Une image contenant bleu vert, conception&#10;&#10;Le contenu généré par l’IA peut être incorrect.">
            <a:extLst>
              <a:ext uri="{FF2B5EF4-FFF2-40B4-BE49-F238E27FC236}">
                <a16:creationId xmlns:a16="http://schemas.microsoft.com/office/drawing/2014/main" id="{F66A1A89-2D9A-E503-2033-DDD038847321}"/>
              </a:ext>
            </a:extLst>
          </p:cNvPr>
          <p:cNvPicPr>
            <a:picLocks noChangeAspect="1"/>
          </p:cNvPicPr>
          <p:nvPr/>
        </p:nvPicPr>
        <p:blipFill>
          <a:blip r:embed="rId2"/>
          <a:stretch>
            <a:fillRect/>
          </a:stretch>
        </p:blipFill>
        <p:spPr>
          <a:xfrm>
            <a:off x="10519477" y="9029700"/>
            <a:ext cx="3653723" cy="1066800"/>
          </a:xfrm>
          <a:prstGeom prst="rect">
            <a:avLst/>
          </a:prstGeom>
        </p:spPr>
      </p:pic>
      <p:pic>
        <p:nvPicPr>
          <p:cNvPr id="15" name="Image 14" descr="Une image contenant bleu vert, conception&#10;&#10;Le contenu généré par l’IA peut être incorrect.">
            <a:extLst>
              <a:ext uri="{FF2B5EF4-FFF2-40B4-BE49-F238E27FC236}">
                <a16:creationId xmlns:a16="http://schemas.microsoft.com/office/drawing/2014/main" id="{0E1D00D9-0F6D-A877-9FB3-B10BD2AC4DAF}"/>
              </a:ext>
            </a:extLst>
          </p:cNvPr>
          <p:cNvPicPr>
            <a:picLocks noChangeAspect="1"/>
          </p:cNvPicPr>
          <p:nvPr/>
        </p:nvPicPr>
        <p:blipFill>
          <a:blip r:embed="rId2"/>
          <a:stretch>
            <a:fillRect/>
          </a:stretch>
        </p:blipFill>
        <p:spPr>
          <a:xfrm>
            <a:off x="10519477" y="5875663"/>
            <a:ext cx="4343400" cy="828555"/>
          </a:xfrm>
          <a:prstGeom prst="rect">
            <a:avLst/>
          </a:prstGeom>
        </p:spPr>
      </p:pic>
      <p:pic>
        <p:nvPicPr>
          <p:cNvPr id="13" name="Image 12" descr="Une image contenant bleu vert, conception&#10;&#10;Le contenu généré par l’IA peut être incorrect.">
            <a:extLst>
              <a:ext uri="{FF2B5EF4-FFF2-40B4-BE49-F238E27FC236}">
                <a16:creationId xmlns:a16="http://schemas.microsoft.com/office/drawing/2014/main" id="{00B8830E-A20F-D70E-0511-813A7A03F4CC}"/>
              </a:ext>
            </a:extLst>
          </p:cNvPr>
          <p:cNvPicPr>
            <a:picLocks noChangeAspect="1"/>
          </p:cNvPicPr>
          <p:nvPr/>
        </p:nvPicPr>
        <p:blipFill>
          <a:blip r:embed="rId2"/>
          <a:stretch>
            <a:fillRect/>
          </a:stretch>
        </p:blipFill>
        <p:spPr>
          <a:xfrm>
            <a:off x="634005" y="5829300"/>
            <a:ext cx="4343400" cy="828554"/>
          </a:xfrm>
          <a:prstGeom prst="rect">
            <a:avLst/>
          </a:prstGeom>
        </p:spPr>
      </p:pic>
      <p:pic>
        <p:nvPicPr>
          <p:cNvPr id="11" name="Image 10" descr="Une image contenant Rectangle, capture d’écran, conception&#10;&#10;Le contenu généré par l’IA peut être incorrect.">
            <a:extLst>
              <a:ext uri="{FF2B5EF4-FFF2-40B4-BE49-F238E27FC236}">
                <a16:creationId xmlns:a16="http://schemas.microsoft.com/office/drawing/2014/main" id="{1AF03469-95E4-8CCB-900B-80E3178A8D07}"/>
              </a:ext>
            </a:extLst>
          </p:cNvPr>
          <p:cNvPicPr>
            <a:picLocks noChangeAspect="1"/>
          </p:cNvPicPr>
          <p:nvPr/>
        </p:nvPicPr>
        <p:blipFill>
          <a:blip r:embed="rId3"/>
          <a:stretch>
            <a:fillRect/>
          </a:stretch>
        </p:blipFill>
        <p:spPr>
          <a:xfrm>
            <a:off x="381000" y="3009900"/>
            <a:ext cx="17526000" cy="2659882"/>
          </a:xfrm>
          <a:prstGeom prst="rect">
            <a:avLst/>
          </a:prstGeom>
        </p:spPr>
      </p:pic>
      <p:sp>
        <p:nvSpPr>
          <p:cNvPr id="2" name="Freeform 2"/>
          <p:cNvSpPr/>
          <p:nvPr/>
        </p:nvSpPr>
        <p:spPr>
          <a:xfrm rot="4619462">
            <a:off x="18956533" y="6161484"/>
            <a:ext cx="3252501" cy="7579981"/>
          </a:xfrm>
          <a:custGeom>
            <a:avLst/>
            <a:gdLst/>
            <a:ahLst/>
            <a:cxnLst/>
            <a:rect l="l" t="t" r="r" b="b"/>
            <a:pathLst>
              <a:path w="3252501" h="7579981">
                <a:moveTo>
                  <a:pt x="0" y="0"/>
                </a:moveTo>
                <a:lnTo>
                  <a:pt x="3252501" y="0"/>
                </a:lnTo>
                <a:lnTo>
                  <a:pt x="3252501" y="7579981"/>
                </a:lnTo>
                <a:lnTo>
                  <a:pt x="0" y="757998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noProof="0" dirty="0"/>
          </a:p>
        </p:txBody>
      </p:sp>
      <p:sp>
        <p:nvSpPr>
          <p:cNvPr id="3" name="Freeform 3"/>
          <p:cNvSpPr/>
          <p:nvPr/>
        </p:nvSpPr>
        <p:spPr>
          <a:xfrm>
            <a:off x="4764510" y="107703"/>
            <a:ext cx="7449447" cy="2844766"/>
          </a:xfrm>
          <a:custGeom>
            <a:avLst/>
            <a:gdLst/>
            <a:ahLst/>
            <a:cxnLst/>
            <a:rect l="l" t="t" r="r" b="b"/>
            <a:pathLst>
              <a:path w="7449447" h="2844766">
                <a:moveTo>
                  <a:pt x="0" y="0"/>
                </a:moveTo>
                <a:lnTo>
                  <a:pt x="7449448" y="0"/>
                </a:lnTo>
                <a:lnTo>
                  <a:pt x="7449448" y="2844766"/>
                </a:lnTo>
                <a:lnTo>
                  <a:pt x="0" y="2844766"/>
                </a:lnTo>
                <a:lnTo>
                  <a:pt x="0" y="0"/>
                </a:lnTo>
                <a:close/>
              </a:path>
            </a:pathLst>
          </a:custGeom>
          <a:blipFill>
            <a:blip r:embed="rId6"/>
            <a:stretch>
              <a:fillRect t="-6934" b="-6740"/>
            </a:stretch>
          </a:blipFill>
        </p:spPr>
        <p:txBody>
          <a:bodyPr/>
          <a:lstStyle/>
          <a:p>
            <a:endParaRPr lang="fr-FR" noProof="0" dirty="0"/>
          </a:p>
        </p:txBody>
      </p:sp>
      <p:sp>
        <p:nvSpPr>
          <p:cNvPr id="4" name="TextBox 4"/>
          <p:cNvSpPr txBox="1"/>
          <p:nvPr/>
        </p:nvSpPr>
        <p:spPr>
          <a:xfrm>
            <a:off x="530942" y="3345682"/>
            <a:ext cx="17226116" cy="2266950"/>
          </a:xfrm>
          <a:prstGeom prst="rect">
            <a:avLst/>
          </a:prstGeom>
        </p:spPr>
        <p:txBody>
          <a:bodyPr lIns="0" tIns="0" rIns="0" bIns="0" rtlCol="0" anchor="t">
            <a:spAutoFit/>
          </a:bodyPr>
          <a:lstStyle/>
          <a:p>
            <a:pPr marL="0" lvl="0" indent="0" algn="ctr">
              <a:lnSpc>
                <a:spcPts val="5880"/>
              </a:lnSpc>
              <a:spcBef>
                <a:spcPct val="0"/>
              </a:spcBef>
            </a:pPr>
            <a:r>
              <a:rPr lang="fr-FR" sz="4900" noProof="0" dirty="0">
                <a:solidFill>
                  <a:srgbClr val="1F244A"/>
                </a:solidFill>
                <a:latin typeface="IreneFlorentina"/>
                <a:ea typeface="IreneFlorentina"/>
                <a:cs typeface="IreneFlorentina"/>
                <a:sym typeface="IreneFlorentina"/>
              </a:rPr>
              <a:t>INTRODUCTION A LA DIDACTIQUE DISCIPLINAIRE (L'ÉPISTÉMOLOGIE ET L'HISTOIRE DES SCIENCES PHYSIQUE-CHIMIE)</a:t>
            </a:r>
          </a:p>
        </p:txBody>
      </p:sp>
      <p:sp>
        <p:nvSpPr>
          <p:cNvPr id="5" name="TextBox 5"/>
          <p:cNvSpPr txBox="1"/>
          <p:nvPr/>
        </p:nvSpPr>
        <p:spPr>
          <a:xfrm>
            <a:off x="10726993" y="5905910"/>
            <a:ext cx="3928368" cy="707136"/>
          </a:xfrm>
          <a:prstGeom prst="rect">
            <a:avLst/>
          </a:prstGeom>
        </p:spPr>
        <p:txBody>
          <a:bodyPr lIns="0" tIns="0" rIns="0" bIns="0" rtlCol="0" anchor="t">
            <a:spAutoFit/>
          </a:bodyPr>
          <a:lstStyle/>
          <a:p>
            <a:pPr algn="ctr">
              <a:lnSpc>
                <a:spcPts val="5652"/>
              </a:lnSpc>
              <a:spcBef>
                <a:spcPct val="0"/>
              </a:spcBef>
            </a:pPr>
            <a:r>
              <a:rPr lang="fr-FR" sz="3600" noProof="0" dirty="0">
                <a:solidFill>
                  <a:srgbClr val="1F244A"/>
                </a:solidFill>
                <a:latin typeface="IreneFlorentina"/>
                <a:ea typeface="IreneFlorentina"/>
                <a:cs typeface="IreneFlorentina"/>
                <a:sym typeface="IreneFlorentina"/>
              </a:rPr>
              <a:t>Encadré par : </a:t>
            </a:r>
          </a:p>
        </p:txBody>
      </p:sp>
      <p:sp>
        <p:nvSpPr>
          <p:cNvPr id="6" name="TextBox 6"/>
          <p:cNvSpPr txBox="1"/>
          <p:nvPr/>
        </p:nvSpPr>
        <p:spPr>
          <a:xfrm>
            <a:off x="11353800" y="6915370"/>
            <a:ext cx="5505649" cy="707136"/>
          </a:xfrm>
          <a:prstGeom prst="rect">
            <a:avLst/>
          </a:prstGeom>
        </p:spPr>
        <p:txBody>
          <a:bodyPr lIns="0" tIns="0" rIns="0" bIns="0" rtlCol="0" anchor="t">
            <a:spAutoFit/>
          </a:bodyPr>
          <a:lstStyle/>
          <a:p>
            <a:pPr algn="ctr">
              <a:lnSpc>
                <a:spcPts val="5652"/>
              </a:lnSpc>
              <a:spcBef>
                <a:spcPct val="0"/>
              </a:spcBef>
            </a:pPr>
            <a:r>
              <a:rPr lang="fr-FR" sz="3600" noProof="0" dirty="0">
                <a:solidFill>
                  <a:srgbClr val="1F244A"/>
                </a:solidFill>
                <a:latin typeface="IreneFlorentina"/>
                <a:ea typeface="IreneFlorentina"/>
                <a:cs typeface="IreneFlorentina"/>
                <a:sym typeface="IreneFlorentina"/>
              </a:rPr>
              <a:t>Pr. Lahcen EZ-ZARIY</a:t>
            </a:r>
          </a:p>
        </p:txBody>
      </p:sp>
      <p:sp>
        <p:nvSpPr>
          <p:cNvPr id="7" name="TextBox 7"/>
          <p:cNvSpPr txBox="1"/>
          <p:nvPr/>
        </p:nvSpPr>
        <p:spPr>
          <a:xfrm>
            <a:off x="623119" y="5917432"/>
            <a:ext cx="4141391" cy="707136"/>
          </a:xfrm>
          <a:prstGeom prst="rect">
            <a:avLst/>
          </a:prstGeom>
        </p:spPr>
        <p:txBody>
          <a:bodyPr lIns="0" tIns="0" rIns="0" bIns="0" rtlCol="0" anchor="t">
            <a:spAutoFit/>
          </a:bodyPr>
          <a:lstStyle/>
          <a:p>
            <a:pPr algn="ctr">
              <a:lnSpc>
                <a:spcPts val="5652"/>
              </a:lnSpc>
              <a:spcBef>
                <a:spcPct val="0"/>
              </a:spcBef>
            </a:pPr>
            <a:r>
              <a:rPr lang="fr-FR" sz="3600" noProof="0" dirty="0">
                <a:solidFill>
                  <a:srgbClr val="1F244A"/>
                </a:solidFill>
                <a:latin typeface="IreneFlorentina"/>
                <a:ea typeface="IreneFlorentina"/>
                <a:cs typeface="IreneFlorentina"/>
                <a:sym typeface="IreneFlorentina"/>
              </a:rPr>
              <a:t>Présenté par : </a:t>
            </a:r>
          </a:p>
        </p:txBody>
      </p:sp>
      <p:sp>
        <p:nvSpPr>
          <p:cNvPr id="8" name="TextBox 8"/>
          <p:cNvSpPr txBox="1"/>
          <p:nvPr/>
        </p:nvSpPr>
        <p:spPr>
          <a:xfrm>
            <a:off x="1140386" y="6643618"/>
            <a:ext cx="8384614" cy="3535679"/>
          </a:xfrm>
          <a:prstGeom prst="rect">
            <a:avLst/>
          </a:prstGeom>
        </p:spPr>
        <p:txBody>
          <a:bodyPr wrap="square" lIns="0" tIns="0" rIns="0" bIns="0" rtlCol="0" anchor="t">
            <a:spAutoFit/>
          </a:bodyPr>
          <a:lstStyle/>
          <a:p>
            <a:pPr algn="l">
              <a:lnSpc>
                <a:spcPts val="4710"/>
              </a:lnSpc>
              <a:spcBef>
                <a:spcPct val="0"/>
              </a:spcBef>
            </a:pPr>
            <a:r>
              <a:rPr lang="fr-FR" sz="3000" noProof="0" dirty="0">
                <a:solidFill>
                  <a:srgbClr val="1F244A"/>
                </a:solidFill>
                <a:latin typeface="IreneFlorentina"/>
                <a:ea typeface="IreneFlorentina"/>
                <a:cs typeface="IreneFlorentina"/>
                <a:sym typeface="IreneFlorentina"/>
              </a:rPr>
              <a:t>HNINI ZAKARIA</a:t>
            </a:r>
          </a:p>
          <a:p>
            <a:pPr algn="l">
              <a:lnSpc>
                <a:spcPts val="4710"/>
              </a:lnSpc>
              <a:spcBef>
                <a:spcPct val="0"/>
              </a:spcBef>
            </a:pPr>
            <a:r>
              <a:rPr lang="fr-FR" sz="3000" noProof="0" dirty="0">
                <a:solidFill>
                  <a:srgbClr val="1F244A"/>
                </a:solidFill>
                <a:latin typeface="IreneFlorentina"/>
                <a:ea typeface="IreneFlorentina"/>
                <a:cs typeface="IreneFlorentina"/>
                <a:sym typeface="IreneFlorentina"/>
              </a:rPr>
              <a:t>ABENNA SAID </a:t>
            </a:r>
          </a:p>
          <a:p>
            <a:pPr algn="l">
              <a:lnSpc>
                <a:spcPts val="4710"/>
              </a:lnSpc>
              <a:spcBef>
                <a:spcPct val="0"/>
              </a:spcBef>
            </a:pPr>
            <a:r>
              <a:rPr lang="fr-FR" sz="3000" noProof="0" dirty="0">
                <a:solidFill>
                  <a:srgbClr val="1F244A"/>
                </a:solidFill>
                <a:latin typeface="IreneFlorentina"/>
                <a:ea typeface="IreneFlorentina"/>
                <a:cs typeface="IreneFlorentina"/>
                <a:sym typeface="IreneFlorentina"/>
              </a:rPr>
              <a:t>HARBOUNI MOHAMED-AMINE </a:t>
            </a:r>
          </a:p>
          <a:p>
            <a:pPr algn="l">
              <a:lnSpc>
                <a:spcPts val="4710"/>
              </a:lnSpc>
              <a:spcBef>
                <a:spcPct val="0"/>
              </a:spcBef>
            </a:pPr>
            <a:r>
              <a:rPr lang="fr-FR" sz="3000" noProof="0" dirty="0">
                <a:solidFill>
                  <a:srgbClr val="1F244A"/>
                </a:solidFill>
                <a:latin typeface="IreneFlorentina"/>
                <a:ea typeface="IreneFlorentina"/>
                <a:cs typeface="IreneFlorentina"/>
                <a:sym typeface="IreneFlorentina"/>
              </a:rPr>
              <a:t>ELADDANI YASSINE</a:t>
            </a:r>
          </a:p>
          <a:p>
            <a:pPr algn="l">
              <a:lnSpc>
                <a:spcPts val="4710"/>
              </a:lnSpc>
              <a:spcBef>
                <a:spcPct val="0"/>
              </a:spcBef>
            </a:pPr>
            <a:r>
              <a:rPr lang="fr-FR" sz="3000" noProof="0" dirty="0">
                <a:solidFill>
                  <a:srgbClr val="1F244A"/>
                </a:solidFill>
                <a:latin typeface="IreneFlorentina"/>
                <a:ea typeface="IreneFlorentina"/>
                <a:cs typeface="IreneFlorentina"/>
                <a:sym typeface="IreneFlorentina"/>
              </a:rPr>
              <a:t>OUYIDIR ILHAM</a:t>
            </a:r>
          </a:p>
          <a:p>
            <a:pPr algn="l">
              <a:lnSpc>
                <a:spcPts val="4710"/>
              </a:lnSpc>
              <a:spcBef>
                <a:spcPct val="0"/>
              </a:spcBef>
            </a:pPr>
            <a:r>
              <a:rPr lang="fr-FR" sz="3000" noProof="0" dirty="0">
                <a:solidFill>
                  <a:srgbClr val="1F244A"/>
                </a:solidFill>
                <a:latin typeface="IreneFlorentina"/>
                <a:ea typeface="IreneFlorentina"/>
                <a:cs typeface="IreneFlorentina"/>
                <a:sym typeface="IreneFlorentina"/>
              </a:rPr>
              <a:t>SIRAGE-EDDINE FATIMA EZZAHRA</a:t>
            </a:r>
          </a:p>
        </p:txBody>
      </p:sp>
      <p:sp>
        <p:nvSpPr>
          <p:cNvPr id="9" name="TextBox 9"/>
          <p:cNvSpPr txBox="1"/>
          <p:nvPr/>
        </p:nvSpPr>
        <p:spPr>
          <a:xfrm>
            <a:off x="10736328" y="9064379"/>
            <a:ext cx="3227884" cy="887095"/>
          </a:xfrm>
          <a:prstGeom prst="rect">
            <a:avLst/>
          </a:prstGeom>
        </p:spPr>
        <p:txBody>
          <a:bodyPr lIns="0" tIns="0" rIns="0" bIns="0" rtlCol="0" anchor="t">
            <a:spAutoFit/>
          </a:bodyPr>
          <a:lstStyle/>
          <a:p>
            <a:pPr algn="ctr">
              <a:lnSpc>
                <a:spcPts val="7279"/>
              </a:lnSpc>
            </a:pPr>
            <a:r>
              <a:rPr lang="fr-FR" sz="5199" b="1" noProof="0" dirty="0">
                <a:solidFill>
                  <a:srgbClr val="1F244A"/>
                </a:solidFill>
                <a:latin typeface="Open Sans Bold"/>
                <a:ea typeface="Open Sans Bold"/>
                <a:cs typeface="Open Sans Bold"/>
                <a:sym typeface="Open Sans Bold"/>
              </a:rPr>
              <a:t>2025-2026</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6DFE4-D0A3-F273-F7CF-28FD9F3B1FAB}"/>
            </a:ext>
          </a:extLst>
        </p:cNvPr>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775CF62E-25ED-E4D5-4F64-9F0BA7BB9429}"/>
              </a:ext>
            </a:extLst>
          </p:cNvPr>
          <p:cNvGraphicFramePr>
            <a:graphicFrameLocks noGrp="1"/>
          </p:cNvGraphicFramePr>
          <p:nvPr>
            <p:extLst>
              <p:ext uri="{D42A27DB-BD31-4B8C-83A1-F6EECF244321}">
                <p14:modId xmlns:p14="http://schemas.microsoft.com/office/powerpoint/2010/main" val="490105511"/>
              </p:ext>
            </p:extLst>
          </p:nvPr>
        </p:nvGraphicFramePr>
        <p:xfrm>
          <a:off x="826704" y="2815458"/>
          <a:ext cx="16672465" cy="7368073"/>
        </p:xfrm>
        <a:graphic>
          <a:graphicData uri="http://schemas.openxmlformats.org/drawingml/2006/table">
            <a:tbl>
              <a:tblPr firstRow="1" bandRow="1">
                <a:tableStyleId>{5A111915-BE36-4E01-A7E5-04B1672EAD32}</a:tableStyleId>
              </a:tblPr>
              <a:tblGrid>
                <a:gridCol w="8082119">
                  <a:extLst>
                    <a:ext uri="{9D8B030D-6E8A-4147-A177-3AD203B41FA5}">
                      <a16:colId xmlns:a16="http://schemas.microsoft.com/office/drawing/2014/main" val="4138246952"/>
                    </a:ext>
                  </a:extLst>
                </a:gridCol>
                <a:gridCol w="819699">
                  <a:extLst>
                    <a:ext uri="{9D8B030D-6E8A-4147-A177-3AD203B41FA5}">
                      <a16:colId xmlns:a16="http://schemas.microsoft.com/office/drawing/2014/main" val="2791918172"/>
                    </a:ext>
                  </a:extLst>
                </a:gridCol>
                <a:gridCol w="7770647">
                  <a:extLst>
                    <a:ext uri="{9D8B030D-6E8A-4147-A177-3AD203B41FA5}">
                      <a16:colId xmlns:a16="http://schemas.microsoft.com/office/drawing/2014/main" val="4263939891"/>
                    </a:ext>
                  </a:extLst>
                </a:gridCol>
              </a:tblGrid>
              <a:tr h="982410">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385663">
                <a:tc>
                  <a:txBody>
                    <a:bodyPr/>
                    <a:lstStyle/>
                    <a:p>
                      <a:r>
                        <a:rPr lang="en-US" sz="3600" b="0" i="0" dirty="0"/>
                        <a:t>The scientific study of behavior and mental processes.</a:t>
                      </a:r>
                    </a:p>
                    <a:p>
                      <a:endParaRPr lang="en-US" sz="3600" b="0" i="0" dirty="0"/>
                    </a:p>
                    <a:p>
                      <a:pPr algn="r" rtl="1"/>
                      <a:r>
                        <a:rPr lang="ar-SA" sz="3600" b="0" i="0" dirty="0"/>
                        <a:t>أي</a:t>
                      </a:r>
                      <a:r>
                        <a:rPr lang="en-US" sz="3600" b="0" i="0" dirty="0"/>
                        <a:t> </a:t>
                      </a:r>
                      <a:r>
                        <a:rPr lang="ar-SA" sz="3600" b="0" i="0" dirty="0"/>
                        <a:t>هو العلم الذي يدرس سلوك الإنسان والعمليات العقلية</a:t>
                      </a:r>
                      <a:endParaRPr lang="en-US" sz="3600" b="0" i="0" dirty="0"/>
                    </a:p>
                    <a:p>
                      <a:pPr algn="r" rtl="1"/>
                      <a:br>
                        <a:rPr lang="ar-SA" sz="3600" b="0" i="0" dirty="0"/>
                      </a:br>
                      <a:r>
                        <a:rPr lang="ar-SA" sz="3600" b="0" i="0" dirty="0"/>
                        <a:t>مثل:</a:t>
                      </a:r>
                      <a:r>
                        <a:rPr lang="en-US" sz="3600" b="0" i="0" dirty="0"/>
                        <a:t> </a:t>
                      </a:r>
                      <a:r>
                        <a:rPr lang="ar-SA" sz="3600" b="0" i="0" dirty="0"/>
                        <a:t>التفكير, الإدراك, التعلم, الانفعالات, الدوافع</a:t>
                      </a:r>
                    </a:p>
                    <a:p>
                      <a:pPr algn="r" rtl="1"/>
                      <a:r>
                        <a:rPr lang="ar-SA" sz="3600" b="0" i="0" dirty="0"/>
                        <a:t>وذلك بهدف فهم السلوك الإنساني وتفسيره والتنبؤ به.</a:t>
                      </a:r>
                    </a:p>
                  </a:txBody>
                  <a:tcPr>
                    <a:lnR>
                      <a:noFill/>
                    </a:lnR>
                    <a:solidFill>
                      <a:srgbClr val="FFFFCC"/>
                    </a:solidFill>
                  </a:tcPr>
                </a:tc>
                <a:tc>
                  <a:txBody>
                    <a:bodyPr/>
                    <a:lstStyle/>
                    <a:p>
                      <a:endParaRPr lang="en-US" sz="3600" b="0" i="0"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r" rtl="1"/>
                      <a:r>
                        <a:rPr lang="ar-SA" sz="3600" b="0" i="0" dirty="0"/>
                        <a:t>جاء في المعاجم الأمريكية مثل</a:t>
                      </a:r>
                      <a:endParaRPr lang="en-US" sz="3600" b="0" i="0" dirty="0"/>
                    </a:p>
                    <a:p>
                      <a:pPr algn="r" rtl="1"/>
                      <a:r>
                        <a:rPr lang="ar-SA" sz="3600" b="0" i="0" dirty="0"/>
                        <a:t> </a:t>
                      </a:r>
                      <a:r>
                        <a:rPr lang="en-US" sz="3600" b="0" i="0" dirty="0"/>
                        <a:t>  Merriam-Webster Dictionary </a:t>
                      </a:r>
                      <a:r>
                        <a:rPr lang="ar-SA" sz="3600" b="0" i="0" dirty="0"/>
                        <a:t>:</a:t>
                      </a:r>
                    </a:p>
                    <a:p>
                      <a:pPr algn="l" rtl="0"/>
                      <a:r>
                        <a:rPr lang="en-US" sz="3600" b="1" i="0" dirty="0"/>
                        <a:t>Psychology</a:t>
                      </a:r>
                      <a:r>
                        <a:rPr lang="en-US" sz="3600" b="0" i="0" dirty="0"/>
                        <a:t>: The science of mind and behavior</a:t>
                      </a:r>
                    </a:p>
                    <a:p>
                      <a:pPr algn="r" rtl="1"/>
                      <a:br>
                        <a:rPr lang="ar-SA" sz="3600" b="0" i="0" dirty="0"/>
                      </a:br>
                      <a:r>
                        <a:rPr lang="ar-SA" sz="3600" b="1" i="0" dirty="0"/>
                        <a:t>علم النفس </a:t>
                      </a:r>
                      <a:r>
                        <a:rPr lang="ar-SA" sz="3600" b="0" i="0" dirty="0"/>
                        <a:t>لغةً هو:</a:t>
                      </a:r>
                      <a:r>
                        <a:rPr lang="en-US" sz="3600" b="0" i="0" dirty="0"/>
                        <a:t> </a:t>
                      </a:r>
                      <a:r>
                        <a:rPr lang="ar-SA" sz="3600" b="0" i="0" dirty="0"/>
                        <a:t>علم العقل والسلوك.</a:t>
                      </a:r>
                      <a:endParaRPr lang="en-US" sz="3600" b="0" i="0" dirty="0"/>
                    </a:p>
                    <a:p>
                      <a:pPr algn="r" rtl="1"/>
                      <a:endParaRPr lang="ar-SA" sz="3600" b="0" i="0" dirty="0"/>
                    </a:p>
                    <a:p>
                      <a:pPr algn="r" rtl="1"/>
                      <a:r>
                        <a:rPr lang="ar-SA" sz="3600" b="0" i="0" dirty="0"/>
                        <a:t>وترجع الكلمة إلى أصلين يونانيين:</a:t>
                      </a:r>
                    </a:p>
                    <a:p>
                      <a:pPr algn="l" rtl="0"/>
                      <a:r>
                        <a:rPr lang="en-US" sz="3600" b="0" i="0" dirty="0"/>
                        <a:t> Psyche: </a:t>
                      </a:r>
                      <a:r>
                        <a:rPr lang="ar-SA" sz="3600" b="0" i="0" dirty="0"/>
                        <a:t>النفس أو الروح</a:t>
                      </a:r>
                    </a:p>
                    <a:p>
                      <a:pPr algn="l" rtl="0"/>
                      <a:r>
                        <a:rPr lang="en-US" sz="3600" b="0" i="0" dirty="0"/>
                        <a:t> Logia / Logos: </a:t>
                      </a:r>
                      <a:r>
                        <a:rPr lang="ar-SA" sz="3600" b="0" i="0" dirty="0"/>
                        <a:t>العلم أو الدراسة</a:t>
                      </a:r>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4" name="Image 9" descr="Une image contenant Rectangle, capture d’écran, conception&#10;&#10;Le contenu généré par l’IA peut être incorrect.">
            <a:extLst>
              <a:ext uri="{FF2B5EF4-FFF2-40B4-BE49-F238E27FC236}">
                <a16:creationId xmlns:a16="http://schemas.microsoft.com/office/drawing/2014/main" id="{664A344A-C80C-F516-E9D9-16F36D8517AE}"/>
              </a:ext>
            </a:extLst>
          </p:cNvPr>
          <p:cNvPicPr>
            <a:picLocks noChangeAspect="1"/>
          </p:cNvPicPr>
          <p:nvPr/>
        </p:nvPicPr>
        <p:blipFill>
          <a:blip r:embed="rId2">
            <a:duotone>
              <a:schemeClr val="accent5">
                <a:shade val="45000"/>
                <a:satMod val="135000"/>
              </a:schemeClr>
              <a:prstClr val="white"/>
            </a:duotone>
          </a:blip>
          <a:stretch>
            <a:fillRect/>
          </a:stretch>
        </p:blipFill>
        <p:spPr>
          <a:xfrm>
            <a:off x="10591800" y="1592851"/>
            <a:ext cx="6903213" cy="893525"/>
          </a:xfrm>
          <a:prstGeom prst="rect">
            <a:avLst/>
          </a:prstGeom>
        </p:spPr>
      </p:pic>
      <p:sp>
        <p:nvSpPr>
          <p:cNvPr id="5" name="TextBox 2">
            <a:extLst>
              <a:ext uri="{FF2B5EF4-FFF2-40B4-BE49-F238E27FC236}">
                <a16:creationId xmlns:a16="http://schemas.microsoft.com/office/drawing/2014/main" id="{2C9BBA06-F7AF-DA51-7220-266CA4DCAA9E}"/>
              </a:ext>
            </a:extLst>
          </p:cNvPr>
          <p:cNvSpPr txBox="1"/>
          <p:nvPr/>
        </p:nvSpPr>
        <p:spPr>
          <a:xfrm>
            <a:off x="12830694" y="1512636"/>
            <a:ext cx="2419913"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6" name="TextBox 2">
            <a:extLst>
              <a:ext uri="{FF2B5EF4-FFF2-40B4-BE49-F238E27FC236}">
                <a16:creationId xmlns:a16="http://schemas.microsoft.com/office/drawing/2014/main" id="{B058D438-545B-DFF9-54CA-916EF552FF2C}"/>
              </a:ext>
            </a:extLst>
          </p:cNvPr>
          <p:cNvSpPr txBox="1"/>
          <p:nvPr/>
        </p:nvSpPr>
        <p:spPr>
          <a:xfrm>
            <a:off x="10757650" y="1515538"/>
            <a:ext cx="2043950"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الامريكي</a:t>
            </a:r>
            <a:endParaRPr lang="fr-FR" sz="4800" dirty="0">
              <a:solidFill>
                <a:schemeClr val="accent1">
                  <a:lumMod val="75000"/>
                </a:schemeClr>
              </a:solidFill>
              <a:latin typeface="IreneFlorentina"/>
              <a:sym typeface="IreneFlorentina"/>
            </a:endParaRPr>
          </a:p>
        </p:txBody>
      </p:sp>
      <p:sp>
        <p:nvSpPr>
          <p:cNvPr id="7" name="TextBox 2">
            <a:extLst>
              <a:ext uri="{FF2B5EF4-FFF2-40B4-BE49-F238E27FC236}">
                <a16:creationId xmlns:a16="http://schemas.microsoft.com/office/drawing/2014/main" id="{311B32E8-D0C7-709E-4D6F-F5A34A5C388D}"/>
              </a:ext>
            </a:extLst>
          </p:cNvPr>
          <p:cNvSpPr txBox="1"/>
          <p:nvPr/>
        </p:nvSpPr>
        <p:spPr>
          <a:xfrm>
            <a:off x="15314539" y="1579852"/>
            <a:ext cx="1982689" cy="738664"/>
          </a:xfrm>
          <a:prstGeom prst="rect">
            <a:avLst/>
          </a:prstGeom>
        </p:spPr>
        <p:txBody>
          <a:bodyPr wrap="square" lIns="0" tIns="0" rIns="0" bIns="0" rtlCol="0" anchor="t">
            <a:spAutoFit/>
          </a:bodyPr>
          <a:lstStyle/>
          <a:p>
            <a:pPr algn="ctr">
              <a:spcBef>
                <a:spcPct val="0"/>
              </a:spcBef>
            </a:pPr>
            <a:r>
              <a:rPr lang="ar-SA" sz="4800" dirty="0">
                <a:solidFill>
                  <a:schemeClr val="accent1">
                    <a:lumMod val="75000"/>
                  </a:schemeClr>
                </a:solidFill>
              </a:rPr>
              <a:t>علم النفس</a:t>
            </a:r>
            <a:endParaRPr lang="fr-FR" sz="4800" dirty="0">
              <a:solidFill>
                <a:schemeClr val="accent1">
                  <a:lumMod val="75000"/>
                </a:schemeClr>
              </a:solidFill>
              <a:latin typeface="IreneFlorentina"/>
              <a:sym typeface="IreneFlorentina"/>
            </a:endParaRPr>
          </a:p>
        </p:txBody>
      </p:sp>
      <p:pic>
        <p:nvPicPr>
          <p:cNvPr id="8" name="Image 9" descr="Une image contenant Rectangle, capture d’écran, conception&#10;&#10;Le contenu généré par l’IA peut être incorrect.">
            <a:extLst>
              <a:ext uri="{FF2B5EF4-FFF2-40B4-BE49-F238E27FC236}">
                <a16:creationId xmlns:a16="http://schemas.microsoft.com/office/drawing/2014/main" id="{4681583F-F8CB-FE10-FB8B-F9BF0D655C89}"/>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9" name="TextBox 2">
            <a:extLst>
              <a:ext uri="{FF2B5EF4-FFF2-40B4-BE49-F238E27FC236}">
                <a16:creationId xmlns:a16="http://schemas.microsoft.com/office/drawing/2014/main" id="{BFECF98B-055B-8237-FDBB-91DA8B697C9F}"/>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1484126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E59494-84AE-936F-9A51-2C79DC407664}"/>
            </a:ext>
          </a:extLst>
        </p:cNvPr>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633447E4-4536-2ABF-A6ED-8A2FC65EFD14}"/>
              </a:ext>
            </a:extLst>
          </p:cNvPr>
          <p:cNvGraphicFramePr>
            <a:graphicFrameLocks noGrp="1"/>
          </p:cNvGraphicFramePr>
          <p:nvPr>
            <p:extLst>
              <p:ext uri="{D42A27DB-BD31-4B8C-83A1-F6EECF244321}">
                <p14:modId xmlns:p14="http://schemas.microsoft.com/office/powerpoint/2010/main" val="2522033051"/>
              </p:ext>
            </p:extLst>
          </p:nvPr>
        </p:nvGraphicFramePr>
        <p:xfrm>
          <a:off x="822548" y="2865017"/>
          <a:ext cx="16672465" cy="7421983"/>
        </p:xfrm>
        <a:graphic>
          <a:graphicData uri="http://schemas.openxmlformats.org/drawingml/2006/table">
            <a:tbl>
              <a:tblPr firstRow="1" bandRow="1">
                <a:tableStyleId>{5A111915-BE36-4E01-A7E5-04B1672EAD32}</a:tableStyleId>
              </a:tblPr>
              <a:tblGrid>
                <a:gridCol w="8082119">
                  <a:extLst>
                    <a:ext uri="{9D8B030D-6E8A-4147-A177-3AD203B41FA5}">
                      <a16:colId xmlns:a16="http://schemas.microsoft.com/office/drawing/2014/main" val="4138246952"/>
                    </a:ext>
                  </a:extLst>
                </a:gridCol>
                <a:gridCol w="819699">
                  <a:extLst>
                    <a:ext uri="{9D8B030D-6E8A-4147-A177-3AD203B41FA5}">
                      <a16:colId xmlns:a16="http://schemas.microsoft.com/office/drawing/2014/main" val="2791918172"/>
                    </a:ext>
                  </a:extLst>
                </a:gridCol>
                <a:gridCol w="7770647">
                  <a:extLst>
                    <a:ext uri="{9D8B030D-6E8A-4147-A177-3AD203B41FA5}">
                      <a16:colId xmlns:a16="http://schemas.microsoft.com/office/drawing/2014/main" val="4263939891"/>
                    </a:ext>
                  </a:extLst>
                </a:gridCol>
              </a:tblGrid>
              <a:tr h="982410">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p>
                      <a:pPr algn="r" rtl="1"/>
                      <a:endParaRPr lang="en-US" dirty="0"/>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385663">
                <a:tc>
                  <a:txBody>
                    <a:bodyPr/>
                    <a:lstStyle/>
                    <a:p>
                      <a:r>
                        <a:rPr lang="en-US" sz="3600" b="0" i="0" dirty="0"/>
                        <a:t>Die Wissenschaft </a:t>
                      </a:r>
                      <a:r>
                        <a:rPr lang="en-US" sz="3600" b="0" i="0" dirty="0" err="1"/>
                        <a:t>vom</a:t>
                      </a:r>
                      <a:r>
                        <a:rPr lang="en-US" sz="3600" b="0" i="0" dirty="0"/>
                        <a:t> Erleben und </a:t>
                      </a:r>
                      <a:r>
                        <a:rPr lang="en-US" sz="3600" b="0" i="0" dirty="0" err="1"/>
                        <a:t>Verhalten</a:t>
                      </a:r>
                      <a:r>
                        <a:rPr lang="en-US" sz="3600" b="0" i="0" dirty="0"/>
                        <a:t> des Menschen.</a:t>
                      </a:r>
                    </a:p>
                    <a:p>
                      <a:endParaRPr lang="en-US" sz="3600" b="0" i="0" dirty="0"/>
                    </a:p>
                    <a:p>
                      <a:pPr algn="r" rtl="1"/>
                      <a:r>
                        <a:rPr lang="ar-SA" sz="3600" b="0" i="0" dirty="0"/>
                        <a:t>أي</a:t>
                      </a:r>
                      <a:r>
                        <a:rPr lang="en-US" sz="3600" b="0" i="0" dirty="0"/>
                        <a:t> </a:t>
                      </a:r>
                      <a:r>
                        <a:rPr lang="ar-SA" sz="3600" b="0" i="0" dirty="0"/>
                        <a:t>هو العلم الذي يدرس </a:t>
                      </a:r>
                      <a:r>
                        <a:rPr lang="ar-SA" sz="3600" b="1" i="0" dirty="0"/>
                        <a:t>خبرات</a:t>
                      </a:r>
                      <a:r>
                        <a:rPr lang="ar-SA" sz="3600" b="0" i="0" dirty="0"/>
                        <a:t> الإنسان وسلوكه</a:t>
                      </a:r>
                      <a:endParaRPr lang="en-US" sz="3600" b="0" i="0" dirty="0"/>
                    </a:p>
                    <a:p>
                      <a:pPr algn="r" rtl="1"/>
                      <a:br>
                        <a:rPr lang="ar-SA" sz="3600" b="0" i="0" dirty="0"/>
                      </a:br>
                      <a:r>
                        <a:rPr lang="ar-SA" sz="3600" b="0" i="0" dirty="0"/>
                        <a:t>ويشمل:</a:t>
                      </a:r>
                      <a:r>
                        <a:rPr lang="en-US" sz="3600" b="0" i="0" dirty="0"/>
                        <a:t> </a:t>
                      </a:r>
                      <a:r>
                        <a:rPr lang="ar-SA" sz="3600" b="0" i="0" dirty="0"/>
                        <a:t>العمليات العقلية, المشاعر والانفعالات, الدوافع</a:t>
                      </a:r>
                    </a:p>
                    <a:p>
                      <a:pPr algn="r" rtl="1"/>
                      <a:r>
                        <a:rPr lang="ar-SA" sz="3600" b="0" i="0" dirty="0"/>
                        <a:t>التفاعل مع البيئة</a:t>
                      </a:r>
                      <a:endParaRPr lang="en-US" sz="3600" b="0" i="0" dirty="0"/>
                    </a:p>
                    <a:p>
                      <a:pPr algn="r" rtl="1"/>
                      <a:endParaRPr lang="ar-SA" sz="3600" b="0" i="0" dirty="0"/>
                    </a:p>
                    <a:p>
                      <a:pPr algn="r" rtl="1"/>
                      <a:r>
                        <a:rPr lang="ar-SA" sz="3600" b="0" i="0" dirty="0"/>
                        <a:t>وهدفه فهم السلوك الإنساني وتفسيره والتنبؤ به.</a:t>
                      </a:r>
                    </a:p>
                    <a:p>
                      <a:pPr algn="r" rtl="1"/>
                      <a:endParaRPr lang="ar-SA" sz="3600" b="0" i="0" dirty="0"/>
                    </a:p>
                  </a:txBody>
                  <a:tcPr>
                    <a:lnR>
                      <a:noFill/>
                    </a:lnR>
                    <a:solidFill>
                      <a:srgbClr val="FFFFCC"/>
                    </a:solidFill>
                  </a:tcPr>
                </a:tc>
                <a:tc>
                  <a:txBody>
                    <a:bodyPr/>
                    <a:lstStyle/>
                    <a:p>
                      <a:endParaRPr lang="en-US" sz="3600" b="0" i="0"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r" rtl="1"/>
                      <a:r>
                        <a:rPr lang="ar-SA" sz="3600" b="0" i="0" dirty="0"/>
                        <a:t>جاء في المعاجم الألمانية مثل </a:t>
                      </a:r>
                      <a:r>
                        <a:rPr lang="en-US" sz="3600" b="0" i="0" dirty="0"/>
                        <a:t> Duden</a:t>
                      </a:r>
                      <a:r>
                        <a:rPr lang="ar-SA" sz="3600" b="0" i="0" dirty="0"/>
                        <a:t>أن كلمة:</a:t>
                      </a:r>
                    </a:p>
                    <a:p>
                      <a:pPr algn="l" rtl="0"/>
                      <a:r>
                        <a:rPr lang="en-US" sz="3600" b="0" i="0" dirty="0" err="1"/>
                        <a:t>Psychologie</a:t>
                      </a:r>
                      <a:endParaRPr lang="en-US" sz="3600" b="0" i="0" dirty="0"/>
                    </a:p>
                    <a:p>
                      <a:pPr algn="r" rtl="1"/>
                      <a:br>
                        <a:rPr lang="en-US" sz="3600" b="0" i="0" dirty="0"/>
                      </a:br>
                      <a:r>
                        <a:rPr lang="ar-SA" sz="3600" b="0" i="0" dirty="0"/>
                        <a:t>هي مركبة من أصلين يونانيين:</a:t>
                      </a:r>
                    </a:p>
                    <a:p>
                      <a:pPr algn="l" rtl="0"/>
                      <a:r>
                        <a:rPr lang="en-US" sz="3600" b="0" i="0" dirty="0"/>
                        <a:t>Psyche: </a:t>
                      </a:r>
                      <a:r>
                        <a:rPr lang="ar-SA" sz="3600" b="0" i="0" dirty="0"/>
                        <a:t>النفس أو الروح</a:t>
                      </a:r>
                    </a:p>
                    <a:p>
                      <a:pPr algn="l" rtl="0"/>
                      <a:r>
                        <a:rPr lang="en-US" sz="3600" b="0" i="0" dirty="0"/>
                        <a:t>Logos: </a:t>
                      </a:r>
                      <a:r>
                        <a:rPr lang="ar-SA" sz="3600" b="0" i="0" dirty="0"/>
                        <a:t>العلم أو الدراسة</a:t>
                      </a:r>
                      <a:endParaRPr lang="en-US" sz="3600" b="0" i="0" dirty="0"/>
                    </a:p>
                    <a:p>
                      <a:pPr algn="l" rtl="0"/>
                      <a:endParaRPr lang="en-US" sz="3600" b="0" i="0" dirty="0"/>
                    </a:p>
                    <a:p>
                      <a:pPr algn="r" rtl="1"/>
                      <a:r>
                        <a:rPr lang="ar-SA" sz="3600" dirty="0"/>
                        <a:t>المعنى اللغوي :</a:t>
                      </a:r>
                      <a:r>
                        <a:rPr lang="en-US" sz="3600" dirty="0" err="1"/>
                        <a:t>Lehre</a:t>
                      </a:r>
                      <a:r>
                        <a:rPr lang="en-US" sz="3600" dirty="0"/>
                        <a:t> von der Seele  </a:t>
                      </a:r>
                      <a:endParaRPr lang="ar-SA" sz="3600" b="0" i="0" dirty="0"/>
                    </a:p>
                    <a:p>
                      <a:pPr algn="r" rtl="1"/>
                      <a:r>
                        <a:rPr lang="ar-SA" sz="3600" b="0" i="0" dirty="0"/>
                        <a:t> </a:t>
                      </a:r>
                      <a:endParaRPr lang="en-US" sz="3600" b="0" i="0" dirty="0"/>
                    </a:p>
                    <a:p>
                      <a:pPr algn="r" rtl="1"/>
                      <a:r>
                        <a:rPr lang="ar-SA" sz="3600" b="0" i="0" dirty="0"/>
                        <a:t>إذن علم النفس لغةً هو:</a:t>
                      </a:r>
                      <a:r>
                        <a:rPr lang="en-US" sz="3600" b="0" i="0" dirty="0"/>
                        <a:t> </a:t>
                      </a:r>
                      <a:r>
                        <a:rPr lang="ar-SA" sz="3600" b="0" i="0" dirty="0"/>
                        <a:t>علم دراسة النفس.</a:t>
                      </a:r>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4" name="bandicam 2026-01-25 12-46-42-361.mp4">
            <a:hlinkClick r:id="" action="ppaction://media"/>
            <a:extLst>
              <a:ext uri="{FF2B5EF4-FFF2-40B4-BE49-F238E27FC236}">
                <a16:creationId xmlns:a16="http://schemas.microsoft.com/office/drawing/2014/main" id="{4497376D-D87A-26A1-48DF-21FDB2FE595F}"/>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BEBA8EAE-BF5A-486C-A8C5-ECC9F3942E4B}">
                <a14:imgProps xmlns:a14="http://schemas.microsoft.com/office/drawing/2010/main">
                  <a14:imgLayer r:embed="rId5">
                    <a14:imgEffect>
                      <a14:saturation sat="400000"/>
                    </a14:imgEffect>
                  </a14:imgLayer>
                </a14:imgProps>
              </a:ext>
            </a:extLst>
          </a:blip>
          <a:stretch>
            <a:fillRect/>
          </a:stretch>
        </p:blipFill>
        <p:spPr>
          <a:xfrm>
            <a:off x="6400800" y="4457700"/>
            <a:ext cx="838200" cy="838200"/>
          </a:xfrm>
          <a:prstGeom prst="rect">
            <a:avLst/>
          </a:prstGeom>
        </p:spPr>
      </p:pic>
      <p:pic>
        <p:nvPicPr>
          <p:cNvPr id="5" name="Image 9" descr="Une image contenant Rectangle, capture d’écran, conception&#10;&#10;Le contenu généré par l’IA peut être incorrect.">
            <a:extLst>
              <a:ext uri="{FF2B5EF4-FFF2-40B4-BE49-F238E27FC236}">
                <a16:creationId xmlns:a16="http://schemas.microsoft.com/office/drawing/2014/main" id="{1D85292D-9D12-BB81-EF83-9204B29F7C2E}"/>
              </a:ext>
            </a:extLst>
          </p:cNvPr>
          <p:cNvPicPr>
            <a:picLocks noChangeAspect="1"/>
          </p:cNvPicPr>
          <p:nvPr/>
        </p:nvPicPr>
        <p:blipFill>
          <a:blip r:embed="rId6">
            <a:duotone>
              <a:schemeClr val="accent5">
                <a:shade val="45000"/>
                <a:satMod val="135000"/>
              </a:schemeClr>
              <a:prstClr val="white"/>
            </a:duotone>
          </a:blip>
          <a:stretch>
            <a:fillRect/>
          </a:stretch>
        </p:blipFill>
        <p:spPr>
          <a:xfrm>
            <a:off x="10591800" y="1592851"/>
            <a:ext cx="6903213" cy="893525"/>
          </a:xfrm>
          <a:prstGeom prst="rect">
            <a:avLst/>
          </a:prstGeom>
        </p:spPr>
      </p:pic>
      <p:sp>
        <p:nvSpPr>
          <p:cNvPr id="6" name="TextBox 2">
            <a:extLst>
              <a:ext uri="{FF2B5EF4-FFF2-40B4-BE49-F238E27FC236}">
                <a16:creationId xmlns:a16="http://schemas.microsoft.com/office/drawing/2014/main" id="{A773EC66-0152-01B9-AB28-57263B746416}"/>
              </a:ext>
            </a:extLst>
          </p:cNvPr>
          <p:cNvSpPr txBox="1"/>
          <p:nvPr/>
        </p:nvSpPr>
        <p:spPr>
          <a:xfrm>
            <a:off x="12830694" y="1512636"/>
            <a:ext cx="2419913"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7" name="TextBox 2">
            <a:extLst>
              <a:ext uri="{FF2B5EF4-FFF2-40B4-BE49-F238E27FC236}">
                <a16:creationId xmlns:a16="http://schemas.microsoft.com/office/drawing/2014/main" id="{5EA5E9BE-B19A-F0DE-776B-E5A5407A82CC}"/>
              </a:ext>
            </a:extLst>
          </p:cNvPr>
          <p:cNvSpPr txBox="1"/>
          <p:nvPr/>
        </p:nvSpPr>
        <p:spPr>
          <a:xfrm>
            <a:off x="10896600" y="1547319"/>
            <a:ext cx="2043950"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الالماني</a:t>
            </a:r>
            <a:endParaRPr lang="fr-FR" sz="4800" dirty="0">
              <a:solidFill>
                <a:schemeClr val="accent1">
                  <a:lumMod val="75000"/>
                </a:schemeClr>
              </a:solidFill>
              <a:latin typeface="IreneFlorentina"/>
              <a:sym typeface="IreneFlorentina"/>
            </a:endParaRPr>
          </a:p>
        </p:txBody>
      </p:sp>
      <p:sp>
        <p:nvSpPr>
          <p:cNvPr id="8" name="TextBox 2">
            <a:extLst>
              <a:ext uri="{FF2B5EF4-FFF2-40B4-BE49-F238E27FC236}">
                <a16:creationId xmlns:a16="http://schemas.microsoft.com/office/drawing/2014/main" id="{7D04FD58-30B0-F2BC-9F73-AAB701402322}"/>
              </a:ext>
            </a:extLst>
          </p:cNvPr>
          <p:cNvSpPr txBox="1"/>
          <p:nvPr/>
        </p:nvSpPr>
        <p:spPr>
          <a:xfrm>
            <a:off x="15314539" y="1579852"/>
            <a:ext cx="1982689" cy="738664"/>
          </a:xfrm>
          <a:prstGeom prst="rect">
            <a:avLst/>
          </a:prstGeom>
        </p:spPr>
        <p:txBody>
          <a:bodyPr wrap="square" lIns="0" tIns="0" rIns="0" bIns="0" rtlCol="0" anchor="t">
            <a:spAutoFit/>
          </a:bodyPr>
          <a:lstStyle/>
          <a:p>
            <a:pPr algn="ctr">
              <a:spcBef>
                <a:spcPct val="0"/>
              </a:spcBef>
            </a:pPr>
            <a:r>
              <a:rPr lang="ar-SA" sz="4800" dirty="0">
                <a:solidFill>
                  <a:schemeClr val="accent1">
                    <a:lumMod val="75000"/>
                  </a:schemeClr>
                </a:solidFill>
              </a:rPr>
              <a:t>علم النفس</a:t>
            </a:r>
            <a:endParaRPr lang="fr-FR" sz="4800" dirty="0">
              <a:solidFill>
                <a:schemeClr val="accent1">
                  <a:lumMod val="75000"/>
                </a:schemeClr>
              </a:solidFill>
              <a:latin typeface="IreneFlorentina"/>
              <a:sym typeface="IreneFlorentina"/>
            </a:endParaRPr>
          </a:p>
        </p:txBody>
      </p:sp>
      <p:pic>
        <p:nvPicPr>
          <p:cNvPr id="9" name="Image 9" descr="Une image contenant Rectangle, capture d’écran, conception&#10;&#10;Le contenu généré par l’IA peut être incorrect.">
            <a:extLst>
              <a:ext uri="{FF2B5EF4-FFF2-40B4-BE49-F238E27FC236}">
                <a16:creationId xmlns:a16="http://schemas.microsoft.com/office/drawing/2014/main" id="{E688C861-C658-BD64-EBFE-570246034D0D}"/>
              </a:ext>
            </a:extLst>
          </p:cNvPr>
          <p:cNvPicPr>
            <a:picLocks noChangeAspect="1"/>
          </p:cNvPicPr>
          <p:nvPr/>
        </p:nvPicPr>
        <p:blipFill>
          <a:blip r:embed="rId6"/>
          <a:stretch>
            <a:fillRect/>
          </a:stretch>
        </p:blipFill>
        <p:spPr>
          <a:xfrm>
            <a:off x="5486400" y="105547"/>
            <a:ext cx="7315200" cy="1333500"/>
          </a:xfrm>
          <a:prstGeom prst="rect">
            <a:avLst/>
          </a:prstGeom>
        </p:spPr>
      </p:pic>
      <p:sp>
        <p:nvSpPr>
          <p:cNvPr id="11" name="TextBox 2">
            <a:extLst>
              <a:ext uri="{FF2B5EF4-FFF2-40B4-BE49-F238E27FC236}">
                <a16:creationId xmlns:a16="http://schemas.microsoft.com/office/drawing/2014/main" id="{1E4D5E39-175D-3A1F-CA28-2AB27F56E97A}"/>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16865542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97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EF2703-CFB5-4CFB-AFDA-75BC2EBA9CD7}"/>
            </a:ext>
          </a:extLst>
        </p:cNvPr>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17CCA750-386A-34AF-2538-CFD9C2666F13}"/>
              </a:ext>
            </a:extLst>
          </p:cNvPr>
          <p:cNvGraphicFramePr>
            <a:graphicFrameLocks noGrp="1"/>
          </p:cNvGraphicFramePr>
          <p:nvPr>
            <p:extLst>
              <p:ext uri="{D42A27DB-BD31-4B8C-83A1-F6EECF244321}">
                <p14:modId xmlns:p14="http://schemas.microsoft.com/office/powerpoint/2010/main" val="1393812623"/>
              </p:ext>
            </p:extLst>
          </p:nvPr>
        </p:nvGraphicFramePr>
        <p:xfrm>
          <a:off x="807767" y="2751533"/>
          <a:ext cx="16672465" cy="7231079"/>
        </p:xfrm>
        <a:graphic>
          <a:graphicData uri="http://schemas.openxmlformats.org/drawingml/2006/table">
            <a:tbl>
              <a:tblPr firstRow="1" bandRow="1">
                <a:tableStyleId>{5A111915-BE36-4E01-A7E5-04B1672EAD32}</a:tableStyleId>
              </a:tblPr>
              <a:tblGrid>
                <a:gridCol w="10241233">
                  <a:extLst>
                    <a:ext uri="{9D8B030D-6E8A-4147-A177-3AD203B41FA5}">
                      <a16:colId xmlns:a16="http://schemas.microsoft.com/office/drawing/2014/main" val="4138246952"/>
                    </a:ext>
                  </a:extLst>
                </a:gridCol>
                <a:gridCol w="304800">
                  <a:extLst>
                    <a:ext uri="{9D8B030D-6E8A-4147-A177-3AD203B41FA5}">
                      <a16:colId xmlns:a16="http://schemas.microsoft.com/office/drawing/2014/main" val="2791918172"/>
                    </a:ext>
                  </a:extLst>
                </a:gridCol>
                <a:gridCol w="6126432">
                  <a:extLst>
                    <a:ext uri="{9D8B030D-6E8A-4147-A177-3AD203B41FA5}">
                      <a16:colId xmlns:a16="http://schemas.microsoft.com/office/drawing/2014/main" val="4263939891"/>
                    </a:ext>
                  </a:extLst>
                </a:gridCol>
              </a:tblGrid>
              <a:tr h="1005339">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p>
                      <a:pPr algn="r" rtl="1"/>
                      <a:endParaRPr lang="en-US" dirty="0"/>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194759">
                <a:tc>
                  <a:txBody>
                    <a:bodyPr/>
                    <a:lstStyle/>
                    <a:p>
                      <a:pPr algn="r" rtl="1"/>
                      <a:r>
                        <a:rPr lang="ar-SA" sz="3600" b="0" i="0" dirty="0"/>
                        <a:t>فرع من علم النفس يدرس </a:t>
                      </a:r>
                      <a:r>
                        <a:rPr lang="ar-SA" sz="3600" b="1" i="0" dirty="0"/>
                        <a:t>مراحل تطور </a:t>
                      </a:r>
                      <a:r>
                        <a:rPr lang="ar-SA" sz="3600" b="0" i="0" dirty="0"/>
                        <a:t>الإنسان من الطفولة إلى الشيخوخة،</a:t>
                      </a:r>
                      <a:r>
                        <a:rPr lang="en-US" sz="3600" b="0" i="0" dirty="0"/>
                        <a:t> </a:t>
                      </a:r>
                      <a:r>
                        <a:rPr lang="ar-SA" sz="3600" b="0" i="0" dirty="0"/>
                        <a:t>مع التركيز على النمو </a:t>
                      </a:r>
                      <a:r>
                        <a:rPr lang="ar-SA" sz="3600" b="1" i="0" dirty="0"/>
                        <a:t>الجسدي</a:t>
                      </a:r>
                      <a:r>
                        <a:rPr lang="ar-SA" sz="3600" b="0" i="0" dirty="0"/>
                        <a:t>، </a:t>
                      </a:r>
                      <a:r>
                        <a:rPr lang="ar-SA" sz="3600" b="1" i="0" dirty="0"/>
                        <a:t>العقلي</a:t>
                      </a:r>
                      <a:r>
                        <a:rPr lang="ar-SA" sz="3600" b="0" i="0" dirty="0"/>
                        <a:t>، </a:t>
                      </a:r>
                      <a:r>
                        <a:rPr lang="ar-SA" sz="3600" b="1" i="0" dirty="0"/>
                        <a:t>الانفعالي</a:t>
                      </a:r>
                      <a:r>
                        <a:rPr lang="ar-SA" sz="3600" b="0" i="0" dirty="0"/>
                        <a:t>، </a:t>
                      </a:r>
                      <a:r>
                        <a:rPr lang="ar-SA" sz="3600" b="1" i="0" dirty="0"/>
                        <a:t>والاجتماعي</a:t>
                      </a:r>
                      <a:r>
                        <a:rPr lang="ar-SA" sz="3600" b="0" i="0" dirty="0"/>
                        <a:t>،</a:t>
                      </a:r>
                      <a:r>
                        <a:rPr lang="en-US" sz="3600" b="0" i="0" dirty="0"/>
                        <a:t> </a:t>
                      </a:r>
                      <a:r>
                        <a:rPr lang="ar-SA" sz="3600" b="0" i="0" dirty="0"/>
                        <a:t>بهدف فهم التغيرات التي تحدث خلال حياة الإنسان وتفسيرها والتنبؤ بها.</a:t>
                      </a:r>
                      <a:endParaRPr lang="en-US" sz="3600" b="0" i="0" dirty="0"/>
                    </a:p>
                    <a:p>
                      <a:pPr algn="r" rtl="1"/>
                      <a:endParaRPr lang="ar-SA" sz="3600" b="0" i="0" dirty="0"/>
                    </a:p>
                    <a:p>
                      <a:pPr algn="r" rtl="1"/>
                      <a:r>
                        <a:rPr lang="ar-SA" sz="3600" b="0" i="0" dirty="0"/>
                        <a:t>ويشمل دراسة:</a:t>
                      </a:r>
                    </a:p>
                    <a:p>
                      <a:pPr algn="r" rtl="1"/>
                      <a:r>
                        <a:rPr lang="ar-SA" sz="3600" b="0" i="0" dirty="0"/>
                        <a:t>النمو </a:t>
                      </a:r>
                      <a:r>
                        <a:rPr lang="ar-SA" sz="3600" b="1" i="0" dirty="0"/>
                        <a:t>الجسدي</a:t>
                      </a:r>
                      <a:r>
                        <a:rPr lang="ar-SA" sz="3600" b="0" i="0" dirty="0"/>
                        <a:t>: تغيرات الجسم والقدرات الحركية.</a:t>
                      </a:r>
                    </a:p>
                    <a:p>
                      <a:pPr algn="r" rtl="1"/>
                      <a:r>
                        <a:rPr lang="ar-SA" sz="3600" b="0" i="0" dirty="0"/>
                        <a:t>النمو </a:t>
                      </a:r>
                      <a:r>
                        <a:rPr lang="ar-SA" sz="3600" b="1" i="0" dirty="0"/>
                        <a:t>العقلي</a:t>
                      </a:r>
                      <a:r>
                        <a:rPr lang="ar-SA" sz="3600" b="0" i="0" dirty="0"/>
                        <a:t>: تطور التفكير واللغة والذاكرة.</a:t>
                      </a:r>
                    </a:p>
                    <a:p>
                      <a:pPr algn="r" rtl="1"/>
                      <a:r>
                        <a:rPr lang="ar-SA" sz="3600" b="0" i="0" dirty="0"/>
                        <a:t>النمو </a:t>
                      </a:r>
                      <a:r>
                        <a:rPr lang="ar-SA" sz="3600" b="1" i="0" dirty="0"/>
                        <a:t>النفسي</a:t>
                      </a:r>
                      <a:r>
                        <a:rPr lang="ar-SA" sz="3600" b="0" i="0" dirty="0"/>
                        <a:t>/الانفعالي: المشاعر والانفعالات وبناء الهوية.</a:t>
                      </a:r>
                    </a:p>
                    <a:p>
                      <a:pPr algn="r" rtl="1"/>
                      <a:r>
                        <a:rPr lang="ar-SA" sz="3600" b="0" i="0" dirty="0"/>
                        <a:t>النمو </a:t>
                      </a:r>
                      <a:r>
                        <a:rPr lang="ar-SA" sz="3600" b="1" i="0" dirty="0"/>
                        <a:t>الاجتماعي</a:t>
                      </a:r>
                      <a:r>
                        <a:rPr lang="ar-SA" sz="3600" b="0" i="0" dirty="0"/>
                        <a:t>: تكوين العلاقات والتكيف مع المجتمع.</a:t>
                      </a:r>
                    </a:p>
                  </a:txBody>
                  <a:tcPr>
                    <a:lnR>
                      <a:noFill/>
                    </a:lnR>
                    <a:solidFill>
                      <a:srgbClr val="FFFFCC"/>
                    </a:solidFill>
                  </a:tcPr>
                </a:tc>
                <a:tc>
                  <a:txBody>
                    <a:bodyPr/>
                    <a:lstStyle/>
                    <a:p>
                      <a:endParaRPr lang="en-US" sz="3600" b="0" i="0"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r" rtl="1"/>
                      <a:r>
                        <a:rPr lang="ar-SA" sz="3600" b="1" i="0" dirty="0"/>
                        <a:t>العلم</a:t>
                      </a:r>
                      <a:r>
                        <a:rPr lang="ar-SA" sz="3600" b="0" i="0" dirty="0"/>
                        <a:t>: الإدراك والمعرفة.</a:t>
                      </a:r>
                    </a:p>
                    <a:p>
                      <a:pPr algn="r" rtl="1"/>
                      <a:r>
                        <a:rPr lang="ar-SA" sz="3600" b="1" i="0" dirty="0"/>
                        <a:t>النفس</a:t>
                      </a:r>
                      <a:r>
                        <a:rPr lang="ar-SA" sz="3600" b="0" i="0" dirty="0"/>
                        <a:t>: الروح أو الذات وما يصدر عنها من مشاعر وأحاسيس.</a:t>
                      </a:r>
                    </a:p>
                    <a:p>
                      <a:pPr algn="r" rtl="1"/>
                      <a:r>
                        <a:rPr lang="ar-SA" sz="3600" b="1" i="0" dirty="0"/>
                        <a:t>النمو</a:t>
                      </a:r>
                      <a:r>
                        <a:rPr lang="ar-SA" sz="3600" b="0" i="0" dirty="0"/>
                        <a:t>: الزيادة والتطور الجسدي أو العقلي أو الاجتماعي.</a:t>
                      </a:r>
                      <a:endParaRPr lang="en-US" sz="3600" b="0" i="0" dirty="0"/>
                    </a:p>
                    <a:p>
                      <a:pPr algn="r" rtl="1"/>
                      <a:endParaRPr lang="ar-SA" sz="3600" b="0" i="0" dirty="0"/>
                    </a:p>
                    <a:p>
                      <a:pPr algn="r" rtl="1"/>
                      <a:r>
                        <a:rPr lang="ar-SA" sz="3600" b="0" i="0" dirty="0"/>
                        <a:t>إذن علم نفس النمو لغةً هو:</a:t>
                      </a:r>
                      <a:r>
                        <a:rPr lang="en-US" sz="3600" b="0" i="0" dirty="0"/>
                        <a:t> </a:t>
                      </a:r>
                      <a:r>
                        <a:rPr lang="ar-SA" sz="3600" b="0" i="0" dirty="0"/>
                        <a:t>العلم الذي يختص بدراسة </a:t>
                      </a:r>
                      <a:r>
                        <a:rPr lang="ar-SA" sz="3600" b="1" i="0" dirty="0"/>
                        <a:t>تطور</a:t>
                      </a:r>
                      <a:r>
                        <a:rPr lang="ar-SA" sz="3600" b="0" i="0" dirty="0"/>
                        <a:t> النفس البشرية </a:t>
                      </a:r>
                      <a:r>
                        <a:rPr lang="ar-SA" sz="3600" b="1" i="0" dirty="0"/>
                        <a:t>ونموها</a:t>
                      </a:r>
                      <a:r>
                        <a:rPr lang="ar-SA" sz="3600" b="0" i="0" dirty="0"/>
                        <a:t> في مختلف جوانبها.</a:t>
                      </a:r>
                    </a:p>
                    <a:p>
                      <a:pPr algn="r" rtl="1"/>
                      <a:endParaRPr lang="ar-SA" sz="3600" b="0" i="0" dirty="0"/>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4" name="Image 9" descr="Une image contenant Rectangle, capture d’écran, conception&#10;&#10;Le contenu généré par l’IA peut être incorrect.">
            <a:extLst>
              <a:ext uri="{FF2B5EF4-FFF2-40B4-BE49-F238E27FC236}">
                <a16:creationId xmlns:a16="http://schemas.microsoft.com/office/drawing/2014/main" id="{63CADB0D-63DE-3D58-9A46-5DB9EA3CEB56}"/>
              </a:ext>
            </a:extLst>
          </p:cNvPr>
          <p:cNvPicPr>
            <a:picLocks noChangeAspect="1"/>
          </p:cNvPicPr>
          <p:nvPr/>
        </p:nvPicPr>
        <p:blipFill>
          <a:blip r:embed="rId2">
            <a:duotone>
              <a:schemeClr val="accent5">
                <a:shade val="45000"/>
                <a:satMod val="135000"/>
              </a:schemeClr>
              <a:prstClr val="white"/>
            </a:duotone>
          </a:blip>
          <a:stretch>
            <a:fillRect/>
          </a:stretch>
        </p:blipFill>
        <p:spPr>
          <a:xfrm>
            <a:off x="9982200" y="1592851"/>
            <a:ext cx="7512813" cy="893525"/>
          </a:xfrm>
          <a:prstGeom prst="rect">
            <a:avLst/>
          </a:prstGeom>
        </p:spPr>
      </p:pic>
      <p:sp>
        <p:nvSpPr>
          <p:cNvPr id="5" name="TextBox 2">
            <a:extLst>
              <a:ext uri="{FF2B5EF4-FFF2-40B4-BE49-F238E27FC236}">
                <a16:creationId xmlns:a16="http://schemas.microsoft.com/office/drawing/2014/main" id="{93D65072-2D4B-C821-9C9B-6C6064AEFF7C}"/>
              </a:ext>
            </a:extLst>
          </p:cNvPr>
          <p:cNvSpPr txBox="1"/>
          <p:nvPr/>
        </p:nvSpPr>
        <p:spPr>
          <a:xfrm>
            <a:off x="12109350" y="1522282"/>
            <a:ext cx="2419913"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6" name="TextBox 2">
            <a:extLst>
              <a:ext uri="{FF2B5EF4-FFF2-40B4-BE49-F238E27FC236}">
                <a16:creationId xmlns:a16="http://schemas.microsoft.com/office/drawing/2014/main" id="{97E9B421-B759-DBAB-22F1-284D645E8FE8}"/>
              </a:ext>
            </a:extLst>
          </p:cNvPr>
          <p:cNvSpPr txBox="1"/>
          <p:nvPr/>
        </p:nvSpPr>
        <p:spPr>
          <a:xfrm>
            <a:off x="10175256" y="1556965"/>
            <a:ext cx="2043950"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العربي</a:t>
            </a:r>
            <a:endParaRPr lang="fr-FR" sz="4800" dirty="0">
              <a:solidFill>
                <a:schemeClr val="accent1">
                  <a:lumMod val="75000"/>
                </a:schemeClr>
              </a:solidFill>
              <a:latin typeface="IreneFlorentina"/>
              <a:sym typeface="IreneFlorentina"/>
            </a:endParaRPr>
          </a:p>
        </p:txBody>
      </p:sp>
      <p:sp>
        <p:nvSpPr>
          <p:cNvPr id="7" name="TextBox 2">
            <a:extLst>
              <a:ext uri="{FF2B5EF4-FFF2-40B4-BE49-F238E27FC236}">
                <a16:creationId xmlns:a16="http://schemas.microsoft.com/office/drawing/2014/main" id="{4D5E15F9-9F61-C0C1-FF57-F6A21FB5AAF0}"/>
              </a:ext>
            </a:extLst>
          </p:cNvPr>
          <p:cNvSpPr txBox="1"/>
          <p:nvPr/>
        </p:nvSpPr>
        <p:spPr>
          <a:xfrm>
            <a:off x="14554201" y="1579852"/>
            <a:ext cx="2743028" cy="738664"/>
          </a:xfrm>
          <a:prstGeom prst="rect">
            <a:avLst/>
          </a:prstGeom>
        </p:spPr>
        <p:txBody>
          <a:bodyPr wrap="square" lIns="0" tIns="0" rIns="0" bIns="0" rtlCol="0" anchor="t">
            <a:spAutoFit/>
          </a:bodyPr>
          <a:lstStyle/>
          <a:p>
            <a:pPr algn="ctr">
              <a:spcBef>
                <a:spcPct val="0"/>
              </a:spcBef>
            </a:pPr>
            <a:r>
              <a:rPr lang="ar-SA" sz="4800" dirty="0">
                <a:solidFill>
                  <a:schemeClr val="accent1">
                    <a:lumMod val="75000"/>
                  </a:schemeClr>
                </a:solidFill>
              </a:rPr>
              <a:t>علم نفس النمو</a:t>
            </a:r>
            <a:endParaRPr lang="fr-FR" sz="4800" dirty="0">
              <a:solidFill>
                <a:schemeClr val="accent1">
                  <a:lumMod val="75000"/>
                </a:schemeClr>
              </a:solidFill>
              <a:latin typeface="IreneFlorentina"/>
              <a:sym typeface="IreneFlorentina"/>
            </a:endParaRPr>
          </a:p>
        </p:txBody>
      </p:sp>
      <p:pic>
        <p:nvPicPr>
          <p:cNvPr id="8" name="Image 9" descr="Une image contenant Rectangle, capture d’écran, conception&#10;&#10;Le contenu généré par l’IA peut être incorrect.">
            <a:extLst>
              <a:ext uri="{FF2B5EF4-FFF2-40B4-BE49-F238E27FC236}">
                <a16:creationId xmlns:a16="http://schemas.microsoft.com/office/drawing/2014/main" id="{6D953814-A997-BDC1-746A-DD72F4B31C67}"/>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9" name="TextBox 2">
            <a:extLst>
              <a:ext uri="{FF2B5EF4-FFF2-40B4-BE49-F238E27FC236}">
                <a16:creationId xmlns:a16="http://schemas.microsoft.com/office/drawing/2014/main" id="{3636A73B-F1E7-26B0-2122-4238E2DE715D}"/>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4197718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B58FB-FE24-3D42-667F-D0D47F53097B}"/>
            </a:ext>
          </a:extLst>
        </p:cNvPr>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F2A55790-9F89-B07A-D488-8765572B2CCF}"/>
              </a:ext>
            </a:extLst>
          </p:cNvPr>
          <p:cNvGraphicFramePr>
            <a:graphicFrameLocks noGrp="1"/>
          </p:cNvGraphicFramePr>
          <p:nvPr>
            <p:extLst>
              <p:ext uri="{D42A27DB-BD31-4B8C-83A1-F6EECF244321}">
                <p14:modId xmlns:p14="http://schemas.microsoft.com/office/powerpoint/2010/main" val="2189774433"/>
              </p:ext>
            </p:extLst>
          </p:nvPr>
        </p:nvGraphicFramePr>
        <p:xfrm>
          <a:off x="807766" y="2813380"/>
          <a:ext cx="16672465" cy="7368073"/>
        </p:xfrm>
        <a:graphic>
          <a:graphicData uri="http://schemas.openxmlformats.org/drawingml/2006/table">
            <a:tbl>
              <a:tblPr firstRow="1" bandRow="1">
                <a:tableStyleId>{5A111915-BE36-4E01-A7E5-04B1672EAD32}</a:tableStyleId>
              </a:tblPr>
              <a:tblGrid>
                <a:gridCol w="10165033">
                  <a:extLst>
                    <a:ext uri="{9D8B030D-6E8A-4147-A177-3AD203B41FA5}">
                      <a16:colId xmlns:a16="http://schemas.microsoft.com/office/drawing/2014/main" val="4138246952"/>
                    </a:ext>
                  </a:extLst>
                </a:gridCol>
                <a:gridCol w="381000">
                  <a:extLst>
                    <a:ext uri="{9D8B030D-6E8A-4147-A177-3AD203B41FA5}">
                      <a16:colId xmlns:a16="http://schemas.microsoft.com/office/drawing/2014/main" val="2791918172"/>
                    </a:ext>
                  </a:extLst>
                </a:gridCol>
                <a:gridCol w="6126432">
                  <a:extLst>
                    <a:ext uri="{9D8B030D-6E8A-4147-A177-3AD203B41FA5}">
                      <a16:colId xmlns:a16="http://schemas.microsoft.com/office/drawing/2014/main" val="4263939891"/>
                    </a:ext>
                  </a:extLst>
                </a:gridCol>
              </a:tblGrid>
              <a:tr h="982410">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385663">
                <a:tc>
                  <a:txBody>
                    <a:bodyPr/>
                    <a:lstStyle/>
                    <a:p>
                      <a:r>
                        <a:rPr lang="en-US" sz="3600" b="0" i="0" dirty="0"/>
                        <a:t>Une </a:t>
                      </a:r>
                      <a:r>
                        <a:rPr lang="en-US" sz="3600" b="0" i="0" dirty="0" err="1"/>
                        <a:t>branche</a:t>
                      </a:r>
                      <a:r>
                        <a:rPr lang="en-US" sz="3600" b="0" i="0" dirty="0"/>
                        <a:t> de la </a:t>
                      </a:r>
                      <a:r>
                        <a:rPr lang="en-US" sz="3600" b="0" i="0" dirty="0" err="1"/>
                        <a:t>psychologie</a:t>
                      </a:r>
                      <a:r>
                        <a:rPr lang="en-US" sz="3600" b="0" i="0" dirty="0"/>
                        <a:t> qui </a:t>
                      </a:r>
                      <a:r>
                        <a:rPr lang="en-US" sz="3600" b="0" i="0" dirty="0" err="1"/>
                        <a:t>étudie</a:t>
                      </a:r>
                      <a:r>
                        <a:rPr lang="en-US" sz="3600" b="0" i="0" dirty="0"/>
                        <a:t> les </a:t>
                      </a:r>
                      <a:r>
                        <a:rPr lang="en-US" sz="3600" b="0" i="0" dirty="0" err="1"/>
                        <a:t>changements</a:t>
                      </a:r>
                      <a:r>
                        <a:rPr lang="en-US" sz="3600" b="0" i="0" dirty="0"/>
                        <a:t> physiques, </a:t>
                      </a:r>
                      <a:r>
                        <a:rPr lang="en-US" sz="3600" b="0" i="0" dirty="0" err="1"/>
                        <a:t>cognitifs</a:t>
                      </a:r>
                      <a:r>
                        <a:rPr lang="en-US" sz="3600" b="0" i="0" dirty="0"/>
                        <a:t>, </a:t>
                      </a:r>
                      <a:r>
                        <a:rPr lang="en-US" sz="3600" b="0" i="0" dirty="0" err="1"/>
                        <a:t>émotionnels</a:t>
                      </a:r>
                      <a:r>
                        <a:rPr lang="en-US" sz="3600" b="0" i="0" dirty="0"/>
                        <a:t> et </a:t>
                      </a:r>
                      <a:r>
                        <a:rPr lang="en-US" sz="3600" b="0" i="0" dirty="0" err="1"/>
                        <a:t>sociaux</a:t>
                      </a:r>
                      <a:r>
                        <a:rPr lang="en-US" sz="3600" b="0" i="0" dirty="0"/>
                        <a:t> chez </a:t>
                      </a:r>
                      <a:r>
                        <a:rPr lang="en-US" sz="3600" b="0" i="0" dirty="0" err="1"/>
                        <a:t>l’être</a:t>
                      </a:r>
                      <a:r>
                        <a:rPr lang="en-US" sz="3600" b="0" i="0" dirty="0"/>
                        <a:t> </a:t>
                      </a:r>
                      <a:r>
                        <a:rPr lang="en-US" sz="3600" b="0" i="0" dirty="0" err="1"/>
                        <a:t>humain</a:t>
                      </a:r>
                      <a:r>
                        <a:rPr lang="en-US" sz="3600" b="0" i="0" dirty="0"/>
                        <a:t> de la naissance </a:t>
                      </a:r>
                      <a:r>
                        <a:rPr lang="en-US" sz="3600" b="0" i="0" dirty="0" err="1"/>
                        <a:t>jusqu’à</a:t>
                      </a:r>
                      <a:r>
                        <a:rPr lang="en-US" sz="3600" b="0" i="0" dirty="0"/>
                        <a:t> </a:t>
                      </a:r>
                      <a:r>
                        <a:rPr lang="en-US" sz="3600" b="0" i="0" dirty="0" err="1"/>
                        <a:t>l’âge</a:t>
                      </a:r>
                      <a:r>
                        <a:rPr lang="en-US" sz="3600" b="0" i="0" dirty="0"/>
                        <a:t> </a:t>
                      </a:r>
                      <a:r>
                        <a:rPr lang="en-US" sz="3600" b="0" i="0" dirty="0" err="1"/>
                        <a:t>adulte</a:t>
                      </a:r>
                      <a:r>
                        <a:rPr lang="en-US" sz="3600" b="0" i="0" dirty="0"/>
                        <a:t> et </a:t>
                      </a:r>
                      <a:r>
                        <a:rPr lang="en-US" sz="3600" b="0" i="0" dirty="0" err="1"/>
                        <a:t>même</a:t>
                      </a:r>
                      <a:r>
                        <a:rPr lang="en-US" sz="3600" b="0" i="0" dirty="0"/>
                        <a:t> la </a:t>
                      </a:r>
                      <a:r>
                        <a:rPr lang="en-US" sz="3600" b="0" i="0" dirty="0" err="1"/>
                        <a:t>vieillesse</a:t>
                      </a:r>
                      <a:r>
                        <a:rPr lang="en-US" sz="3600" b="0" i="0" dirty="0"/>
                        <a:t>.</a:t>
                      </a:r>
                    </a:p>
                    <a:p>
                      <a:pPr algn="r" rtl="1"/>
                      <a:r>
                        <a:rPr lang="ar-SA" sz="3600" b="0" i="0" dirty="0"/>
                        <a:t>علم نفس النمو هو فرع من فروع علم النفس يدرس التغيرات:</a:t>
                      </a:r>
                    </a:p>
                    <a:p>
                      <a:pPr algn="r" rtl="1"/>
                      <a:r>
                        <a:rPr lang="ar-SA" sz="3600" b="1" i="0" dirty="0"/>
                        <a:t>الجسدية</a:t>
                      </a:r>
                      <a:r>
                        <a:rPr lang="ar-SA" sz="3600" b="0" i="0" dirty="0"/>
                        <a:t> (النمو البدني والقدرات الحركية)</a:t>
                      </a:r>
                    </a:p>
                    <a:p>
                      <a:pPr algn="r" rtl="1"/>
                      <a:r>
                        <a:rPr lang="ar-SA" sz="3600" b="1" i="0" dirty="0"/>
                        <a:t>العقلية</a:t>
                      </a:r>
                      <a:r>
                        <a:rPr lang="ar-SA" sz="3600" b="0" i="0" dirty="0"/>
                        <a:t>/الإدراكية (تطور التفكير، اللغة، الذاكرة)</a:t>
                      </a:r>
                    </a:p>
                    <a:p>
                      <a:pPr algn="r" rtl="1"/>
                      <a:r>
                        <a:rPr lang="ar-SA" sz="3600" b="1" i="0" dirty="0"/>
                        <a:t>النفسية</a:t>
                      </a:r>
                      <a:r>
                        <a:rPr lang="ar-SA" sz="3600" b="0" i="0" dirty="0"/>
                        <a:t>/العاطفية (المشاعر والانفعالات وبناء الهوية)</a:t>
                      </a:r>
                    </a:p>
                    <a:p>
                      <a:pPr algn="r" rtl="1"/>
                      <a:r>
                        <a:rPr lang="ar-SA" sz="3600" b="1" i="0" dirty="0"/>
                        <a:t>الاجتماعية</a:t>
                      </a:r>
                      <a:r>
                        <a:rPr lang="ar-SA" sz="3600" b="0" i="0" dirty="0"/>
                        <a:t> (العلاقات والتكيف مع المجتمع)</a:t>
                      </a:r>
                    </a:p>
                    <a:p>
                      <a:pPr algn="r" rtl="1"/>
                      <a:r>
                        <a:rPr lang="ar-SA" sz="3600" b="0" i="0" dirty="0"/>
                        <a:t>ويهدف إلى </a:t>
                      </a:r>
                      <a:r>
                        <a:rPr lang="ar-SA" sz="3600" b="1" i="0" dirty="0"/>
                        <a:t>فهم</a:t>
                      </a:r>
                      <a:r>
                        <a:rPr lang="ar-SA" sz="3600" b="0" i="0" dirty="0"/>
                        <a:t> النمو الإنساني في مختلف المراحل العمرية </a:t>
                      </a:r>
                      <a:r>
                        <a:rPr lang="ar-SA" sz="3600" b="1" i="0" dirty="0"/>
                        <a:t>والتنبؤ</a:t>
                      </a:r>
                      <a:r>
                        <a:rPr lang="ar-SA" sz="3600" b="0" i="0" dirty="0"/>
                        <a:t> بسلوكيات الفرد بناءً على تطوره.</a:t>
                      </a:r>
                    </a:p>
                  </a:txBody>
                  <a:tcPr>
                    <a:lnR>
                      <a:noFill/>
                    </a:lnR>
                    <a:solidFill>
                      <a:srgbClr val="FFFFCC"/>
                    </a:solidFill>
                  </a:tcPr>
                </a:tc>
                <a:tc>
                  <a:txBody>
                    <a:bodyPr/>
                    <a:lstStyle/>
                    <a:p>
                      <a:endParaRPr lang="en-US" sz="3600" b="0" i="0"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r>
                        <a:rPr lang="en-US" sz="3600" b="0" i="0" dirty="0" err="1"/>
                        <a:t>Psychologie</a:t>
                      </a:r>
                      <a:r>
                        <a:rPr lang="en-US" sz="3600" b="0" i="0" dirty="0"/>
                        <a:t>: </a:t>
                      </a:r>
                      <a:r>
                        <a:rPr lang="ar-SA" sz="3600" b="0" i="0" dirty="0"/>
                        <a:t>علم النفس، أي دراسة النفس والسلوك.</a:t>
                      </a:r>
                    </a:p>
                    <a:p>
                      <a:pPr algn="l" rtl="0"/>
                      <a:r>
                        <a:rPr lang="en-US" sz="3600" b="0" i="0" dirty="0"/>
                        <a:t>Développement: </a:t>
                      </a:r>
                      <a:r>
                        <a:rPr lang="ar-SA" sz="3600" b="0" i="0" dirty="0"/>
                        <a:t>التطور أو النمو في مختلف جوانب الكائن البشري.</a:t>
                      </a:r>
                    </a:p>
                    <a:p>
                      <a:pPr algn="r" rtl="1"/>
                      <a:r>
                        <a:rPr lang="ar-SA" sz="3600" b="0" i="0" dirty="0"/>
                        <a:t>إذن </a:t>
                      </a:r>
                      <a:r>
                        <a:rPr lang="ar-SA" sz="3600" b="1" i="0" dirty="0"/>
                        <a:t>علم نفس النمو </a:t>
                      </a:r>
                      <a:r>
                        <a:rPr lang="ar-SA" sz="3600" b="0" i="0" dirty="0"/>
                        <a:t>هو:</a:t>
                      </a:r>
                    </a:p>
                    <a:p>
                      <a:pPr algn="l" rtl="0"/>
                      <a:r>
                        <a:rPr lang="en-US" sz="3600" b="0" i="0" dirty="0"/>
                        <a:t>La science qui </a:t>
                      </a:r>
                      <a:r>
                        <a:rPr lang="en-US" sz="3600" b="0" i="0" dirty="0" err="1"/>
                        <a:t>étudie</a:t>
                      </a:r>
                      <a:r>
                        <a:rPr lang="en-US" sz="3600" b="0" i="0" dirty="0"/>
                        <a:t> le </a:t>
                      </a:r>
                      <a:r>
                        <a:rPr lang="en-US" sz="3600" b="0" i="0" dirty="0" err="1"/>
                        <a:t>développement</a:t>
                      </a:r>
                      <a:r>
                        <a:rPr lang="en-US" sz="3600" b="0" i="0" dirty="0"/>
                        <a:t> </a:t>
                      </a:r>
                      <a:r>
                        <a:rPr lang="en-US" sz="3600" b="0" i="0" dirty="0" err="1"/>
                        <a:t>psychique</a:t>
                      </a:r>
                      <a:r>
                        <a:rPr lang="en-US" sz="3600" b="0" i="0" dirty="0"/>
                        <a:t> et </a:t>
                      </a:r>
                      <a:r>
                        <a:rPr lang="en-US" sz="3600" b="0" i="0" dirty="0" err="1"/>
                        <a:t>comportemental</a:t>
                      </a:r>
                      <a:r>
                        <a:rPr lang="en-US" sz="3600" b="0" i="0" dirty="0"/>
                        <a:t> de </a:t>
                      </a:r>
                      <a:r>
                        <a:rPr lang="en-US" sz="3600" b="0" i="0" dirty="0" err="1"/>
                        <a:t>l’individu</a:t>
                      </a:r>
                      <a:r>
                        <a:rPr lang="en-US" sz="3600" b="0" i="0" dirty="0"/>
                        <a:t>.</a:t>
                      </a:r>
                    </a:p>
                    <a:p>
                      <a:pPr algn="r" rtl="1"/>
                      <a:br>
                        <a:rPr lang="en-US" sz="3600" b="0" i="0" dirty="0"/>
                      </a:br>
                      <a:r>
                        <a:rPr lang="ar-SA" sz="3600" b="0" i="0" dirty="0"/>
                        <a:t>أي: العلم الذي يدرس </a:t>
                      </a:r>
                      <a:r>
                        <a:rPr lang="ar-SA" sz="3600" b="1" i="0" dirty="0"/>
                        <a:t>التطور النفسي والسلوكي </a:t>
                      </a:r>
                      <a:r>
                        <a:rPr lang="ar-SA" sz="3600" b="0" i="0" dirty="0"/>
                        <a:t>للفرد.</a:t>
                      </a:r>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4" name="Image 9" descr="Une image contenant Rectangle, capture d’écran, conception&#10;&#10;Le contenu généré par l’IA peut être incorrect.">
            <a:extLst>
              <a:ext uri="{FF2B5EF4-FFF2-40B4-BE49-F238E27FC236}">
                <a16:creationId xmlns:a16="http://schemas.microsoft.com/office/drawing/2014/main" id="{62182BF1-DF8E-7715-07ED-E9787744CF0B}"/>
              </a:ext>
            </a:extLst>
          </p:cNvPr>
          <p:cNvPicPr>
            <a:picLocks noChangeAspect="1"/>
          </p:cNvPicPr>
          <p:nvPr/>
        </p:nvPicPr>
        <p:blipFill>
          <a:blip r:embed="rId2">
            <a:duotone>
              <a:schemeClr val="accent5">
                <a:shade val="45000"/>
                <a:satMod val="135000"/>
              </a:schemeClr>
              <a:prstClr val="white"/>
            </a:duotone>
          </a:blip>
          <a:stretch>
            <a:fillRect/>
          </a:stretch>
        </p:blipFill>
        <p:spPr>
          <a:xfrm>
            <a:off x="9982200" y="1592851"/>
            <a:ext cx="7512813" cy="893525"/>
          </a:xfrm>
          <a:prstGeom prst="rect">
            <a:avLst/>
          </a:prstGeom>
        </p:spPr>
      </p:pic>
      <p:sp>
        <p:nvSpPr>
          <p:cNvPr id="5" name="TextBox 2">
            <a:extLst>
              <a:ext uri="{FF2B5EF4-FFF2-40B4-BE49-F238E27FC236}">
                <a16:creationId xmlns:a16="http://schemas.microsoft.com/office/drawing/2014/main" id="{0464CDC3-7B52-F92B-2DFF-B30E41E4A167}"/>
              </a:ext>
            </a:extLst>
          </p:cNvPr>
          <p:cNvSpPr txBox="1"/>
          <p:nvPr/>
        </p:nvSpPr>
        <p:spPr>
          <a:xfrm>
            <a:off x="12109350" y="1522282"/>
            <a:ext cx="2419913"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6" name="TextBox 2">
            <a:extLst>
              <a:ext uri="{FF2B5EF4-FFF2-40B4-BE49-F238E27FC236}">
                <a16:creationId xmlns:a16="http://schemas.microsoft.com/office/drawing/2014/main" id="{23CFC608-E407-A075-BF77-C0E04BC1A285}"/>
              </a:ext>
            </a:extLst>
          </p:cNvPr>
          <p:cNvSpPr txBox="1"/>
          <p:nvPr/>
        </p:nvSpPr>
        <p:spPr>
          <a:xfrm>
            <a:off x="10175256" y="1556965"/>
            <a:ext cx="2043950"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الفرنسي</a:t>
            </a:r>
            <a:endParaRPr lang="fr-FR" sz="4800" dirty="0">
              <a:solidFill>
                <a:schemeClr val="accent1">
                  <a:lumMod val="75000"/>
                </a:schemeClr>
              </a:solidFill>
              <a:latin typeface="IreneFlorentina"/>
              <a:sym typeface="IreneFlorentina"/>
            </a:endParaRPr>
          </a:p>
        </p:txBody>
      </p:sp>
      <p:sp>
        <p:nvSpPr>
          <p:cNvPr id="7" name="TextBox 2">
            <a:extLst>
              <a:ext uri="{FF2B5EF4-FFF2-40B4-BE49-F238E27FC236}">
                <a16:creationId xmlns:a16="http://schemas.microsoft.com/office/drawing/2014/main" id="{FAC7E8AF-4FC1-51EE-B60B-D795BDC661CF}"/>
              </a:ext>
            </a:extLst>
          </p:cNvPr>
          <p:cNvSpPr txBox="1"/>
          <p:nvPr/>
        </p:nvSpPr>
        <p:spPr>
          <a:xfrm>
            <a:off x="14554201" y="1579852"/>
            <a:ext cx="2743028" cy="738664"/>
          </a:xfrm>
          <a:prstGeom prst="rect">
            <a:avLst/>
          </a:prstGeom>
        </p:spPr>
        <p:txBody>
          <a:bodyPr wrap="square" lIns="0" tIns="0" rIns="0" bIns="0" rtlCol="0" anchor="t">
            <a:spAutoFit/>
          </a:bodyPr>
          <a:lstStyle/>
          <a:p>
            <a:pPr algn="ctr">
              <a:spcBef>
                <a:spcPct val="0"/>
              </a:spcBef>
            </a:pPr>
            <a:r>
              <a:rPr lang="ar-SA" sz="4800" dirty="0">
                <a:solidFill>
                  <a:schemeClr val="accent1">
                    <a:lumMod val="75000"/>
                  </a:schemeClr>
                </a:solidFill>
              </a:rPr>
              <a:t>علم نفس النمو</a:t>
            </a:r>
            <a:endParaRPr lang="fr-FR" sz="4800" dirty="0">
              <a:solidFill>
                <a:schemeClr val="accent1">
                  <a:lumMod val="75000"/>
                </a:schemeClr>
              </a:solidFill>
              <a:latin typeface="IreneFlorentina"/>
              <a:sym typeface="IreneFlorentina"/>
            </a:endParaRPr>
          </a:p>
        </p:txBody>
      </p:sp>
      <p:pic>
        <p:nvPicPr>
          <p:cNvPr id="8" name="Image 9" descr="Une image contenant Rectangle, capture d’écran, conception&#10;&#10;Le contenu généré par l’IA peut être incorrect.">
            <a:extLst>
              <a:ext uri="{FF2B5EF4-FFF2-40B4-BE49-F238E27FC236}">
                <a16:creationId xmlns:a16="http://schemas.microsoft.com/office/drawing/2014/main" id="{862AFBA2-B7C5-A514-E3F5-2114B029241C}"/>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9" name="TextBox 2">
            <a:extLst>
              <a:ext uri="{FF2B5EF4-FFF2-40B4-BE49-F238E27FC236}">
                <a16:creationId xmlns:a16="http://schemas.microsoft.com/office/drawing/2014/main" id="{4F704071-69F0-A153-469B-809D65F51AFD}"/>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3650839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45FD42-55D8-3FE1-2A68-FAEE09EB7BE7}"/>
            </a:ext>
          </a:extLst>
        </p:cNvPr>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8A8BCC68-9D1B-81FA-512B-F2FD2EEA3F07}"/>
              </a:ext>
            </a:extLst>
          </p:cNvPr>
          <p:cNvGraphicFramePr>
            <a:graphicFrameLocks noGrp="1"/>
          </p:cNvGraphicFramePr>
          <p:nvPr>
            <p:extLst>
              <p:ext uri="{D42A27DB-BD31-4B8C-83A1-F6EECF244321}">
                <p14:modId xmlns:p14="http://schemas.microsoft.com/office/powerpoint/2010/main" val="1856273142"/>
              </p:ext>
            </p:extLst>
          </p:nvPr>
        </p:nvGraphicFramePr>
        <p:xfrm>
          <a:off x="315425" y="2759470"/>
          <a:ext cx="17175432" cy="7421983"/>
        </p:xfrm>
        <a:graphic>
          <a:graphicData uri="http://schemas.openxmlformats.org/drawingml/2006/table">
            <a:tbl>
              <a:tblPr firstRow="1" bandRow="1">
                <a:tableStyleId>{5A111915-BE36-4E01-A7E5-04B1672EAD32}</a:tableStyleId>
              </a:tblPr>
              <a:tblGrid>
                <a:gridCol w="10276375">
                  <a:extLst>
                    <a:ext uri="{9D8B030D-6E8A-4147-A177-3AD203B41FA5}">
                      <a16:colId xmlns:a16="http://schemas.microsoft.com/office/drawing/2014/main" val="4138246952"/>
                    </a:ext>
                  </a:extLst>
                </a:gridCol>
                <a:gridCol w="300644">
                  <a:extLst>
                    <a:ext uri="{9D8B030D-6E8A-4147-A177-3AD203B41FA5}">
                      <a16:colId xmlns:a16="http://schemas.microsoft.com/office/drawing/2014/main" val="2791918172"/>
                    </a:ext>
                  </a:extLst>
                </a:gridCol>
                <a:gridCol w="6598413">
                  <a:extLst>
                    <a:ext uri="{9D8B030D-6E8A-4147-A177-3AD203B41FA5}">
                      <a16:colId xmlns:a16="http://schemas.microsoft.com/office/drawing/2014/main" val="4263939891"/>
                    </a:ext>
                  </a:extLst>
                </a:gridCol>
              </a:tblGrid>
              <a:tr h="982410">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p>
                      <a:pPr algn="r" rtl="1"/>
                      <a:endParaRPr lang="en-US" dirty="0"/>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385663">
                <a:tc>
                  <a:txBody>
                    <a:bodyPr/>
                    <a:lstStyle/>
                    <a:p>
                      <a:r>
                        <a:rPr lang="en-US" sz="3600" b="0" i="0" dirty="0"/>
                        <a:t>A branch of </a:t>
                      </a:r>
                      <a:r>
                        <a:rPr lang="en-US" sz="3600" b="1" i="0" dirty="0"/>
                        <a:t>psychology</a:t>
                      </a:r>
                      <a:r>
                        <a:rPr lang="en-US" sz="3600" b="0" i="0" dirty="0"/>
                        <a:t> concerned with the physical, cognitive, emotional, and social development of individuals from birth through old age.</a:t>
                      </a:r>
                    </a:p>
                    <a:p>
                      <a:endParaRPr lang="en-US" sz="3600" b="0" i="0" dirty="0"/>
                    </a:p>
                    <a:p>
                      <a:pPr algn="r" rtl="1"/>
                      <a:r>
                        <a:rPr lang="ar-SA" sz="3600" b="0" i="0" dirty="0"/>
                        <a:t>فرع من فروع </a:t>
                      </a:r>
                      <a:r>
                        <a:rPr lang="ar-SA" sz="3600" b="1" i="0" dirty="0"/>
                        <a:t>علم النفس </a:t>
                      </a:r>
                      <a:r>
                        <a:rPr lang="ar-SA" sz="3600" b="0" i="0" dirty="0"/>
                        <a:t>يركز على دراسة التغيرات:</a:t>
                      </a:r>
                    </a:p>
                    <a:p>
                      <a:pPr algn="r" rtl="1"/>
                      <a:r>
                        <a:rPr lang="ar-SA" sz="3600" b="1" i="0" dirty="0"/>
                        <a:t>الجسدية</a:t>
                      </a:r>
                      <a:r>
                        <a:rPr lang="ar-SA" sz="3600" b="0" i="0" dirty="0"/>
                        <a:t>: النمو البدني والقدرات الحركية</a:t>
                      </a:r>
                    </a:p>
                    <a:p>
                      <a:pPr algn="r" rtl="1"/>
                      <a:r>
                        <a:rPr lang="ar-SA" sz="3600" b="1" i="0" dirty="0"/>
                        <a:t>العقلية/الإدراكية</a:t>
                      </a:r>
                      <a:r>
                        <a:rPr lang="ar-SA" sz="3600" b="0" i="0" dirty="0"/>
                        <a:t>: التفكير، اللغة، والذاكرة</a:t>
                      </a:r>
                    </a:p>
                    <a:p>
                      <a:pPr algn="r" rtl="1"/>
                      <a:r>
                        <a:rPr lang="ar-SA" sz="3600" b="1" i="0" dirty="0"/>
                        <a:t>العاطفية/النفسية</a:t>
                      </a:r>
                      <a:r>
                        <a:rPr lang="ar-SA" sz="3600" b="0" i="0" dirty="0"/>
                        <a:t>: المشاعر والانفعالات وبناء الهوية</a:t>
                      </a:r>
                    </a:p>
                    <a:p>
                      <a:pPr algn="r" rtl="1"/>
                      <a:r>
                        <a:rPr lang="ar-SA" sz="3600" b="1" i="0" dirty="0"/>
                        <a:t>الاجتماعية</a:t>
                      </a:r>
                      <a:r>
                        <a:rPr lang="ar-SA" sz="3600" b="0" i="0" dirty="0"/>
                        <a:t>: العلاقات والتكيف مع البيئة والمجتمع</a:t>
                      </a:r>
                    </a:p>
                    <a:p>
                      <a:pPr algn="r" rtl="1"/>
                      <a:r>
                        <a:rPr lang="ar-SA" sz="3600" b="0" i="0" dirty="0"/>
                        <a:t>ويهدف إلى </a:t>
                      </a:r>
                      <a:r>
                        <a:rPr lang="ar-SA" sz="3600" b="1" i="0" dirty="0"/>
                        <a:t>فهم</a:t>
                      </a:r>
                      <a:r>
                        <a:rPr lang="ar-SA" sz="3600" b="0" i="0" dirty="0"/>
                        <a:t> مسار النمو البشري </a:t>
                      </a:r>
                      <a:r>
                        <a:rPr lang="ar-SA" sz="3600" b="1" i="0" dirty="0"/>
                        <a:t>والتنبؤ</a:t>
                      </a:r>
                      <a:r>
                        <a:rPr lang="ar-SA" sz="3600" b="0" i="0" dirty="0"/>
                        <a:t> بسلوكيات الفرد في مختلف مراحل حياته.</a:t>
                      </a:r>
                    </a:p>
                  </a:txBody>
                  <a:tcPr>
                    <a:lnR>
                      <a:noFill/>
                    </a:lnR>
                    <a:solidFill>
                      <a:srgbClr val="FFFFCC"/>
                    </a:solidFill>
                  </a:tcPr>
                </a:tc>
                <a:tc>
                  <a:txBody>
                    <a:bodyPr/>
                    <a:lstStyle/>
                    <a:p>
                      <a:endParaRPr lang="en-US" sz="3600" b="0" i="0"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r" rtl="1"/>
                      <a:r>
                        <a:rPr lang="ar-SA" sz="3600" b="0" i="0" dirty="0"/>
                        <a:t>جاء في معاجم أمريكية مثل</a:t>
                      </a:r>
                      <a:endParaRPr lang="en-US" sz="3600" b="0" i="0" dirty="0"/>
                    </a:p>
                    <a:p>
                      <a:pPr algn="l" rtl="0"/>
                      <a:r>
                        <a:rPr lang="ar-SA" sz="3600" b="0" i="0" dirty="0"/>
                        <a:t> </a:t>
                      </a:r>
                      <a:r>
                        <a:rPr lang="en-US" sz="3600" b="0" i="0" dirty="0"/>
                        <a:t>Merriam-Webster </a:t>
                      </a:r>
                      <a:r>
                        <a:rPr lang="ar-SA" sz="3600" b="0" i="0" dirty="0"/>
                        <a:t>و</a:t>
                      </a:r>
                      <a:r>
                        <a:rPr lang="en-US" sz="3600" b="0" i="0" dirty="0"/>
                        <a:t> American Psychological Association (APA):</a:t>
                      </a:r>
                    </a:p>
                    <a:p>
                      <a:r>
                        <a:rPr lang="en-US" sz="3600" b="1" i="0" dirty="0"/>
                        <a:t>Developmental Psychology</a:t>
                      </a:r>
                      <a:r>
                        <a:rPr lang="en-US" sz="3600" b="0" i="0" dirty="0"/>
                        <a:t>:</a:t>
                      </a:r>
                      <a:br>
                        <a:rPr lang="en-US" sz="3600" b="0" i="0" dirty="0"/>
                      </a:br>
                      <a:r>
                        <a:rPr lang="en-US" sz="3600" b="0" i="0" dirty="0"/>
                        <a:t>The branch of psychology that studies the growth and changes in behavior and mental processes over the course of a lifetime.</a:t>
                      </a:r>
                    </a:p>
                    <a:p>
                      <a:pPr algn="r" rtl="1"/>
                      <a:r>
                        <a:rPr lang="ar-SA" sz="3600" b="0" i="0" dirty="0"/>
                        <a:t>فرع من </a:t>
                      </a:r>
                      <a:r>
                        <a:rPr lang="ar-SA" sz="3600" b="1" i="0" dirty="0"/>
                        <a:t>علم النفس </a:t>
                      </a:r>
                      <a:r>
                        <a:rPr lang="ar-SA" sz="3600" b="0" i="0" dirty="0"/>
                        <a:t>يدرس </a:t>
                      </a:r>
                      <a:r>
                        <a:rPr lang="ar-SA" sz="3600" b="1" i="0" dirty="0"/>
                        <a:t>نمو</a:t>
                      </a:r>
                      <a:r>
                        <a:rPr lang="ar-SA" sz="3600" b="0" i="0" dirty="0"/>
                        <a:t> الفرد </a:t>
                      </a:r>
                      <a:r>
                        <a:rPr lang="ar-SA" sz="3600" b="1" i="0" dirty="0"/>
                        <a:t>وتغيراته</a:t>
                      </a:r>
                      <a:r>
                        <a:rPr lang="ar-SA" sz="3600" b="0" i="0" dirty="0"/>
                        <a:t> في السلوك والعمليات العقلية خلال الحياة.</a:t>
                      </a:r>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4" name="Image 9" descr="Une image contenant Rectangle, capture d’écran, conception&#10;&#10;Le contenu généré par l’IA peut être incorrect.">
            <a:extLst>
              <a:ext uri="{FF2B5EF4-FFF2-40B4-BE49-F238E27FC236}">
                <a16:creationId xmlns:a16="http://schemas.microsoft.com/office/drawing/2014/main" id="{C0241852-F5CF-6608-245F-EE41C446DB04}"/>
              </a:ext>
            </a:extLst>
          </p:cNvPr>
          <p:cNvPicPr>
            <a:picLocks noChangeAspect="1"/>
          </p:cNvPicPr>
          <p:nvPr/>
        </p:nvPicPr>
        <p:blipFill>
          <a:blip r:embed="rId2">
            <a:duotone>
              <a:schemeClr val="accent5">
                <a:shade val="45000"/>
                <a:satMod val="135000"/>
              </a:schemeClr>
              <a:prstClr val="white"/>
            </a:duotone>
          </a:blip>
          <a:stretch>
            <a:fillRect/>
          </a:stretch>
        </p:blipFill>
        <p:spPr>
          <a:xfrm>
            <a:off x="9829800" y="1592851"/>
            <a:ext cx="7665213" cy="893525"/>
          </a:xfrm>
          <a:prstGeom prst="rect">
            <a:avLst/>
          </a:prstGeom>
        </p:spPr>
      </p:pic>
      <p:sp>
        <p:nvSpPr>
          <p:cNvPr id="5" name="TextBox 2">
            <a:extLst>
              <a:ext uri="{FF2B5EF4-FFF2-40B4-BE49-F238E27FC236}">
                <a16:creationId xmlns:a16="http://schemas.microsoft.com/office/drawing/2014/main" id="{6880EBBF-5DD1-B5EB-8DC9-07E7B3EEAF31}"/>
              </a:ext>
            </a:extLst>
          </p:cNvPr>
          <p:cNvSpPr txBox="1"/>
          <p:nvPr/>
        </p:nvSpPr>
        <p:spPr>
          <a:xfrm>
            <a:off x="12109350" y="1522282"/>
            <a:ext cx="2419913"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6" name="TextBox 2">
            <a:extLst>
              <a:ext uri="{FF2B5EF4-FFF2-40B4-BE49-F238E27FC236}">
                <a16:creationId xmlns:a16="http://schemas.microsoft.com/office/drawing/2014/main" id="{BAA627AD-607F-546A-BE86-2F2C07E02909}"/>
              </a:ext>
            </a:extLst>
          </p:cNvPr>
          <p:cNvSpPr txBox="1"/>
          <p:nvPr/>
        </p:nvSpPr>
        <p:spPr>
          <a:xfrm>
            <a:off x="9982200" y="1556965"/>
            <a:ext cx="2237006"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الامريكي</a:t>
            </a:r>
            <a:endParaRPr lang="fr-FR" sz="4800" dirty="0">
              <a:solidFill>
                <a:schemeClr val="accent1">
                  <a:lumMod val="75000"/>
                </a:schemeClr>
              </a:solidFill>
              <a:latin typeface="IreneFlorentina"/>
              <a:sym typeface="IreneFlorentina"/>
            </a:endParaRPr>
          </a:p>
        </p:txBody>
      </p:sp>
      <p:sp>
        <p:nvSpPr>
          <p:cNvPr id="7" name="TextBox 2">
            <a:extLst>
              <a:ext uri="{FF2B5EF4-FFF2-40B4-BE49-F238E27FC236}">
                <a16:creationId xmlns:a16="http://schemas.microsoft.com/office/drawing/2014/main" id="{22F133F8-B31D-5386-6080-D4D0EDA4C559}"/>
              </a:ext>
            </a:extLst>
          </p:cNvPr>
          <p:cNvSpPr txBox="1"/>
          <p:nvPr/>
        </p:nvSpPr>
        <p:spPr>
          <a:xfrm>
            <a:off x="14554201" y="1579852"/>
            <a:ext cx="2743028" cy="738664"/>
          </a:xfrm>
          <a:prstGeom prst="rect">
            <a:avLst/>
          </a:prstGeom>
        </p:spPr>
        <p:txBody>
          <a:bodyPr wrap="square" lIns="0" tIns="0" rIns="0" bIns="0" rtlCol="0" anchor="t">
            <a:spAutoFit/>
          </a:bodyPr>
          <a:lstStyle/>
          <a:p>
            <a:pPr algn="ctr">
              <a:spcBef>
                <a:spcPct val="0"/>
              </a:spcBef>
            </a:pPr>
            <a:r>
              <a:rPr lang="ar-SA" sz="4800" dirty="0">
                <a:solidFill>
                  <a:schemeClr val="accent1">
                    <a:lumMod val="75000"/>
                  </a:schemeClr>
                </a:solidFill>
              </a:rPr>
              <a:t>علم نفس النمو</a:t>
            </a:r>
            <a:endParaRPr lang="fr-FR" sz="4800" dirty="0">
              <a:solidFill>
                <a:schemeClr val="accent1">
                  <a:lumMod val="75000"/>
                </a:schemeClr>
              </a:solidFill>
              <a:latin typeface="IreneFlorentina"/>
              <a:sym typeface="IreneFlorentina"/>
            </a:endParaRPr>
          </a:p>
        </p:txBody>
      </p:sp>
      <p:pic>
        <p:nvPicPr>
          <p:cNvPr id="8" name="Image 9" descr="Une image contenant Rectangle, capture d’écran, conception&#10;&#10;Le contenu généré par l’IA peut être incorrect.">
            <a:extLst>
              <a:ext uri="{FF2B5EF4-FFF2-40B4-BE49-F238E27FC236}">
                <a16:creationId xmlns:a16="http://schemas.microsoft.com/office/drawing/2014/main" id="{C4DF898F-AA3F-5300-7F0C-1FE2CEBD3408}"/>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9" name="TextBox 2">
            <a:extLst>
              <a:ext uri="{FF2B5EF4-FFF2-40B4-BE49-F238E27FC236}">
                <a16:creationId xmlns:a16="http://schemas.microsoft.com/office/drawing/2014/main" id="{48417861-A156-A824-F050-AD43F22433CD}"/>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2710480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88DF56-A059-CD7E-95EC-9C074327E6DE}"/>
            </a:ext>
          </a:extLst>
        </p:cNvPr>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CAAD939A-B280-5B00-BECB-0E116CB80B64}"/>
              </a:ext>
            </a:extLst>
          </p:cNvPr>
          <p:cNvGraphicFramePr>
            <a:graphicFrameLocks noGrp="1"/>
          </p:cNvGraphicFramePr>
          <p:nvPr>
            <p:extLst>
              <p:ext uri="{D42A27DB-BD31-4B8C-83A1-F6EECF244321}">
                <p14:modId xmlns:p14="http://schemas.microsoft.com/office/powerpoint/2010/main" val="212100991"/>
              </p:ext>
            </p:extLst>
          </p:nvPr>
        </p:nvGraphicFramePr>
        <p:xfrm>
          <a:off x="457201" y="2591602"/>
          <a:ext cx="17023032" cy="7711440"/>
        </p:xfrm>
        <a:graphic>
          <a:graphicData uri="http://schemas.openxmlformats.org/drawingml/2006/table">
            <a:tbl>
              <a:tblPr firstRow="1" bandRow="1">
                <a:tableStyleId>{5A111915-BE36-4E01-A7E5-04B1672EAD32}</a:tableStyleId>
              </a:tblPr>
              <a:tblGrid>
                <a:gridCol w="10378770">
                  <a:extLst>
                    <a:ext uri="{9D8B030D-6E8A-4147-A177-3AD203B41FA5}">
                      <a16:colId xmlns:a16="http://schemas.microsoft.com/office/drawing/2014/main" val="4138246952"/>
                    </a:ext>
                  </a:extLst>
                </a:gridCol>
                <a:gridCol w="389011">
                  <a:extLst>
                    <a:ext uri="{9D8B030D-6E8A-4147-A177-3AD203B41FA5}">
                      <a16:colId xmlns:a16="http://schemas.microsoft.com/office/drawing/2014/main" val="2791918172"/>
                    </a:ext>
                  </a:extLst>
                </a:gridCol>
                <a:gridCol w="6255251">
                  <a:extLst>
                    <a:ext uri="{9D8B030D-6E8A-4147-A177-3AD203B41FA5}">
                      <a16:colId xmlns:a16="http://schemas.microsoft.com/office/drawing/2014/main" val="4263939891"/>
                    </a:ext>
                  </a:extLst>
                </a:gridCol>
              </a:tblGrid>
              <a:tr h="982410">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p>
                      <a:pPr algn="r" rtl="1"/>
                      <a:endParaRPr lang="en-US" dirty="0"/>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385663">
                <a:tc>
                  <a:txBody>
                    <a:bodyPr/>
                    <a:lstStyle/>
                    <a:p>
                      <a:pPr algn="r" rtl="1"/>
                      <a:r>
                        <a:rPr lang="ar-SA" sz="3600" b="0" i="0" dirty="0"/>
                        <a:t>عرف </a:t>
                      </a:r>
                      <a:r>
                        <a:rPr lang="en-US" sz="3600" b="0" i="0" dirty="0"/>
                        <a:t> </a:t>
                      </a:r>
                      <a:r>
                        <a:rPr lang="en-US" sz="3600" b="0" i="0" dirty="0" err="1"/>
                        <a:t>Entwicklungspsychologie</a:t>
                      </a:r>
                      <a:r>
                        <a:rPr lang="en-US" sz="3600" b="0" i="0" dirty="0"/>
                        <a:t> </a:t>
                      </a:r>
                      <a:r>
                        <a:rPr lang="ar-SA" sz="3600" b="0" i="0" dirty="0"/>
                        <a:t>بأنها:</a:t>
                      </a:r>
                    </a:p>
                    <a:p>
                      <a:r>
                        <a:rPr lang="en-US" sz="3600" b="0" i="0" dirty="0"/>
                        <a:t>Ein Zweig der </a:t>
                      </a:r>
                      <a:r>
                        <a:rPr lang="en-US" sz="3600" b="0" i="0" dirty="0" err="1"/>
                        <a:t>Psychologie</a:t>
                      </a:r>
                      <a:r>
                        <a:rPr lang="en-US" sz="3600" b="0" i="0" dirty="0"/>
                        <a:t>, der </a:t>
                      </a:r>
                      <a:r>
                        <a:rPr lang="en-US" sz="3600" b="0" i="0" dirty="0" err="1"/>
                        <a:t>sich</a:t>
                      </a:r>
                      <a:r>
                        <a:rPr lang="en-US" sz="3600" b="0" i="0" dirty="0"/>
                        <a:t> </a:t>
                      </a:r>
                      <a:r>
                        <a:rPr lang="en-US" sz="3600" b="0" i="0" dirty="0" err="1"/>
                        <a:t>mit</a:t>
                      </a:r>
                      <a:r>
                        <a:rPr lang="en-US" sz="3600" b="0" i="0" dirty="0"/>
                        <a:t> den </a:t>
                      </a:r>
                      <a:r>
                        <a:rPr lang="en-US" sz="3600" b="0" i="0" dirty="0" err="1"/>
                        <a:t>physischen</a:t>
                      </a:r>
                      <a:r>
                        <a:rPr lang="en-US" sz="3600" b="0" i="0" dirty="0"/>
                        <a:t>, </a:t>
                      </a:r>
                      <a:r>
                        <a:rPr lang="en-US" sz="3600" b="0" i="0" dirty="0" err="1"/>
                        <a:t>kognitiven</a:t>
                      </a:r>
                      <a:r>
                        <a:rPr lang="en-US" sz="3600" b="0" i="0" dirty="0"/>
                        <a:t>, </a:t>
                      </a:r>
                      <a:r>
                        <a:rPr lang="en-US" sz="3600" b="0" i="0" dirty="0" err="1"/>
                        <a:t>emotionalen</a:t>
                      </a:r>
                      <a:r>
                        <a:rPr lang="en-US" sz="3600" b="0" i="0" dirty="0"/>
                        <a:t> und </a:t>
                      </a:r>
                      <a:r>
                        <a:rPr lang="en-US" sz="3600" b="0" i="0" dirty="0" err="1"/>
                        <a:t>sozialen</a:t>
                      </a:r>
                      <a:r>
                        <a:rPr lang="en-US" sz="3600" b="0" i="0" dirty="0"/>
                        <a:t> </a:t>
                      </a:r>
                      <a:r>
                        <a:rPr lang="en-US" sz="3600" b="0" i="0" dirty="0" err="1"/>
                        <a:t>Veränderungen</a:t>
                      </a:r>
                      <a:r>
                        <a:rPr lang="en-US" sz="3600" b="0" i="0" dirty="0"/>
                        <a:t> des Menschen von der </a:t>
                      </a:r>
                      <a:r>
                        <a:rPr lang="en-US" sz="3600" b="0" i="0" dirty="0" err="1"/>
                        <a:t>Geburt</a:t>
                      </a:r>
                      <a:r>
                        <a:rPr lang="en-US" sz="3600" b="0" i="0" dirty="0"/>
                        <a:t> bis ins </a:t>
                      </a:r>
                      <a:r>
                        <a:rPr lang="en-US" sz="3600" b="0" i="0" dirty="0" err="1"/>
                        <a:t>hohe</a:t>
                      </a:r>
                      <a:r>
                        <a:rPr lang="en-US" sz="3600" b="0" i="0" dirty="0"/>
                        <a:t> Alter </a:t>
                      </a:r>
                      <a:r>
                        <a:rPr lang="en-US" sz="3600" b="0" i="0" dirty="0" err="1"/>
                        <a:t>beschäftigt</a:t>
                      </a:r>
                      <a:r>
                        <a:rPr lang="en-US" sz="3600" b="0" i="0" dirty="0"/>
                        <a:t>.</a:t>
                      </a:r>
                    </a:p>
                    <a:p>
                      <a:pPr algn="r" rtl="1"/>
                      <a:r>
                        <a:rPr lang="ar-SA" sz="3600" b="0" i="0" dirty="0"/>
                        <a:t>هو فرع من علم النفس يدرس التغيرات:</a:t>
                      </a:r>
                    </a:p>
                    <a:p>
                      <a:pPr algn="r" rtl="1"/>
                      <a:r>
                        <a:rPr lang="ar-SA" sz="3600" b="1" i="0" dirty="0"/>
                        <a:t>الجسدية</a:t>
                      </a:r>
                      <a:r>
                        <a:rPr lang="ar-SA" sz="3600" b="0" i="0" dirty="0"/>
                        <a:t>: النمو البدني والتطور الحركي</a:t>
                      </a:r>
                    </a:p>
                    <a:p>
                      <a:pPr algn="r" rtl="1"/>
                      <a:r>
                        <a:rPr lang="ar-SA" sz="3600" b="1" i="0" dirty="0"/>
                        <a:t>العقلية</a:t>
                      </a:r>
                      <a:r>
                        <a:rPr lang="ar-SA" sz="3600" b="0" i="0" dirty="0"/>
                        <a:t>/الإدراكية: التفكير، اللغة، الذاكرة</a:t>
                      </a:r>
                    </a:p>
                    <a:p>
                      <a:pPr algn="r" rtl="1"/>
                      <a:r>
                        <a:rPr lang="ar-SA" sz="3600" b="1" i="0" dirty="0"/>
                        <a:t>النفسية</a:t>
                      </a:r>
                      <a:r>
                        <a:rPr lang="ar-SA" sz="3600" b="0" i="0" dirty="0"/>
                        <a:t>/العاطفية: المشاعر والانفعالات وبناء الهوية</a:t>
                      </a:r>
                    </a:p>
                    <a:p>
                      <a:pPr algn="r" rtl="1"/>
                      <a:r>
                        <a:rPr lang="ar-SA" sz="3600" b="1" i="0" dirty="0"/>
                        <a:t>الاجتماعية</a:t>
                      </a:r>
                      <a:r>
                        <a:rPr lang="ar-SA" sz="3600" b="0" i="0" dirty="0"/>
                        <a:t>: العلاقات والتكيف مع المجتمع</a:t>
                      </a:r>
                    </a:p>
                    <a:p>
                      <a:pPr algn="r" rtl="1"/>
                      <a:r>
                        <a:rPr lang="ar-SA" sz="3600" b="0" i="0" dirty="0"/>
                        <a:t>ويهدف إلى </a:t>
                      </a:r>
                      <a:r>
                        <a:rPr lang="ar-SA" sz="3600" b="1" i="0" dirty="0"/>
                        <a:t>فهم</a:t>
                      </a:r>
                      <a:r>
                        <a:rPr lang="ar-SA" sz="3600" b="0" i="0" dirty="0"/>
                        <a:t> النمو البشري عبر مختلف مراحل الحياة </a:t>
                      </a:r>
                      <a:r>
                        <a:rPr lang="ar-SA" sz="3600" b="1" i="0" dirty="0"/>
                        <a:t>والتنبؤ</a:t>
                      </a:r>
                      <a:r>
                        <a:rPr lang="ar-SA" sz="3600" b="0" i="0" dirty="0"/>
                        <a:t> بالسلوكيات المستقبلية للفرد.</a:t>
                      </a:r>
                    </a:p>
                  </a:txBody>
                  <a:tcPr>
                    <a:lnR>
                      <a:noFill/>
                    </a:lnR>
                    <a:solidFill>
                      <a:srgbClr val="FFFFCC"/>
                    </a:solidFill>
                  </a:tcPr>
                </a:tc>
                <a:tc>
                  <a:txBody>
                    <a:bodyPr/>
                    <a:lstStyle/>
                    <a:p>
                      <a:endParaRPr lang="en-US" sz="3600" b="0" i="0"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l" rtl="0"/>
                      <a:r>
                        <a:rPr lang="en-US" sz="3600" b="0" i="0" dirty="0" err="1"/>
                        <a:t>Psychologie</a:t>
                      </a:r>
                      <a:r>
                        <a:rPr lang="en-US" sz="3600" b="0" i="0" dirty="0"/>
                        <a:t>: </a:t>
                      </a:r>
                      <a:r>
                        <a:rPr lang="ar-SA" sz="3600" b="0" i="0" dirty="0"/>
                        <a:t>علم النفس، أي دراسة النفس والسلوك.</a:t>
                      </a:r>
                    </a:p>
                    <a:p>
                      <a:pPr algn="l" rtl="0"/>
                      <a:r>
                        <a:rPr lang="en-US" sz="3600" b="0" i="0" dirty="0" err="1"/>
                        <a:t>Entwicklung</a:t>
                      </a:r>
                      <a:r>
                        <a:rPr lang="en-US" sz="3600" b="0" i="0" dirty="0"/>
                        <a:t>:</a:t>
                      </a:r>
                      <a:r>
                        <a:rPr lang="ar-SA" sz="3600" b="0" i="0" dirty="0"/>
                        <a:t>التطور أو النمو</a:t>
                      </a:r>
                      <a:r>
                        <a:rPr lang="en-US" sz="3600" b="0" i="0" dirty="0"/>
                        <a:t> </a:t>
                      </a:r>
                      <a:endParaRPr lang="ar-SA" sz="3600" b="0" i="0" dirty="0"/>
                    </a:p>
                    <a:p>
                      <a:pPr algn="r" rtl="1"/>
                      <a:r>
                        <a:rPr lang="ar-SA" sz="3600" b="0" i="0" dirty="0"/>
                        <a:t>إذن لغةً، علم نفس النمو هو:</a:t>
                      </a:r>
                    </a:p>
                    <a:p>
                      <a:pPr algn="l" rtl="0"/>
                      <a:r>
                        <a:rPr lang="en-US" sz="3600" b="0" i="0" dirty="0"/>
                        <a:t>Die Wissenschaft, die das </a:t>
                      </a:r>
                      <a:r>
                        <a:rPr lang="en-US" sz="3600" b="0" i="0" dirty="0" err="1"/>
                        <a:t>psychische</a:t>
                      </a:r>
                      <a:r>
                        <a:rPr lang="en-US" sz="3600" b="0" i="0" dirty="0"/>
                        <a:t> und </a:t>
                      </a:r>
                      <a:r>
                        <a:rPr lang="en-US" sz="3600" b="0" i="0" dirty="0" err="1"/>
                        <a:t>Verhaltenswachstum</a:t>
                      </a:r>
                      <a:r>
                        <a:rPr lang="en-US" sz="3600" b="0" i="0" dirty="0"/>
                        <a:t> des Menschen </a:t>
                      </a:r>
                      <a:r>
                        <a:rPr lang="en-US" sz="3600" b="0" i="0" dirty="0" err="1"/>
                        <a:t>untersucht</a:t>
                      </a:r>
                      <a:r>
                        <a:rPr lang="en-US" sz="3600" b="0" i="0" dirty="0"/>
                        <a:t>.</a:t>
                      </a:r>
                      <a:endParaRPr lang="ar-SA" sz="3600" b="0" i="0" dirty="0"/>
                    </a:p>
                    <a:p>
                      <a:pPr algn="r" rtl="1"/>
                      <a:br>
                        <a:rPr lang="en-US" sz="3600" b="0" i="0" dirty="0"/>
                      </a:br>
                      <a:r>
                        <a:rPr lang="ar-SA" sz="3600" b="0" i="0" dirty="0"/>
                        <a:t>أي: العلم الذي يدرس </a:t>
                      </a:r>
                      <a:r>
                        <a:rPr lang="ar-SA" sz="3600" b="1" i="0" dirty="0"/>
                        <a:t>النمو</a:t>
                      </a:r>
                      <a:r>
                        <a:rPr lang="ar-SA" sz="3600" b="0" i="0" dirty="0"/>
                        <a:t> </a:t>
                      </a:r>
                      <a:r>
                        <a:rPr lang="ar-SA" sz="3600" b="1" i="0" dirty="0"/>
                        <a:t>النفسي والسلوكي</a:t>
                      </a:r>
                      <a:r>
                        <a:rPr lang="ar-SA" sz="3600" b="0" i="0" dirty="0"/>
                        <a:t> للإنسان.</a:t>
                      </a:r>
                    </a:p>
                    <a:p>
                      <a:pPr algn="r" rtl="1"/>
                      <a:endParaRPr lang="ar-SA" sz="3600" b="0" i="0" dirty="0"/>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4" name="bandicam 2026-01-25 12-48-11-250.mp4">
            <a:hlinkClick r:id="" action="ppaction://media"/>
            <a:extLst>
              <a:ext uri="{FF2B5EF4-FFF2-40B4-BE49-F238E27FC236}">
                <a16:creationId xmlns:a16="http://schemas.microsoft.com/office/drawing/2014/main" id="{10029E6A-8FC0-A5AA-909C-64DCA5FD6501}"/>
              </a:ext>
            </a:extLst>
          </p:cNvPr>
          <p:cNvPicPr>
            <a:picLocks noChangeAspect="1"/>
          </p:cNvPicPr>
          <p:nvPr>
            <a:audioFile r:link="rId2"/>
            <p:extLst>
              <p:ext uri="{DAA4B4D4-6D71-4841-9C94-3DE7FCFB9230}">
                <p14:media xmlns:p14="http://schemas.microsoft.com/office/powerpoint/2010/main" r:embed="rId1"/>
              </p:ext>
            </p:extLst>
          </p:nvPr>
        </p:nvPicPr>
        <p:blipFill>
          <a:blip r:embed="rId8">
            <a:extLst>
              <a:ext uri="{BEBA8EAE-BF5A-486C-A8C5-ECC9F3942E4B}">
                <a14:imgProps xmlns:a14="http://schemas.microsoft.com/office/drawing/2010/main">
                  <a14:imgLayer r:embed="rId9">
                    <a14:imgEffect>
                      <a14:colorTemperature colorTemp="4700"/>
                    </a14:imgEffect>
                    <a14:imgEffect>
                      <a14:saturation sat="400000"/>
                    </a14:imgEffect>
                  </a14:imgLayer>
                </a14:imgProps>
              </a:ext>
            </a:extLst>
          </a:blip>
          <a:stretch>
            <a:fillRect/>
          </a:stretch>
        </p:blipFill>
        <p:spPr>
          <a:xfrm>
            <a:off x="1142999" y="6447323"/>
            <a:ext cx="762001" cy="762001"/>
          </a:xfrm>
          <a:prstGeom prst="rect">
            <a:avLst/>
          </a:prstGeom>
        </p:spPr>
      </p:pic>
      <p:pic>
        <p:nvPicPr>
          <p:cNvPr id="5" name="bandicam 2026-01-25 12-49-43-651.mp4">
            <a:hlinkClick r:id="" action="ppaction://media"/>
            <a:extLst>
              <a:ext uri="{FF2B5EF4-FFF2-40B4-BE49-F238E27FC236}">
                <a16:creationId xmlns:a16="http://schemas.microsoft.com/office/drawing/2014/main" id="{92B2D258-7E5E-7BE1-F7D4-A8A21F742AF9}"/>
              </a:ext>
            </a:extLst>
          </p:cNvPr>
          <p:cNvPicPr>
            <a:picLocks noChangeAspect="1"/>
          </p:cNvPicPr>
          <p:nvPr>
            <a:audioFile r:link="rId4"/>
            <p:extLst>
              <p:ext uri="{DAA4B4D4-6D71-4841-9C94-3DE7FCFB9230}">
                <p14:media xmlns:p14="http://schemas.microsoft.com/office/powerpoint/2010/main" r:embed="rId3"/>
              </p:ext>
            </p:extLst>
          </p:nvPr>
        </p:nvPicPr>
        <p:blipFill>
          <a:blip r:embed="rId8">
            <a:extLst>
              <a:ext uri="{BEBA8EAE-BF5A-486C-A8C5-ECC9F3942E4B}">
                <a14:imgProps xmlns:a14="http://schemas.microsoft.com/office/drawing/2010/main">
                  <a14:imgLayer r:embed="rId9">
                    <a14:imgEffect>
                      <a14:colorTemperature colorTemp="4700"/>
                    </a14:imgEffect>
                    <a14:imgEffect>
                      <a14:saturation sat="400000"/>
                    </a14:imgEffect>
                  </a14:imgLayer>
                </a14:imgProps>
              </a:ext>
            </a:extLst>
          </a:blip>
          <a:stretch>
            <a:fillRect/>
          </a:stretch>
        </p:blipFill>
        <p:spPr>
          <a:xfrm>
            <a:off x="3124200" y="3649908"/>
            <a:ext cx="685800" cy="685800"/>
          </a:xfrm>
          <a:prstGeom prst="rect">
            <a:avLst/>
          </a:prstGeom>
        </p:spPr>
      </p:pic>
      <p:pic>
        <p:nvPicPr>
          <p:cNvPr id="6" name="bandicam 2026-01-25 12-50-43-545.mp4">
            <a:hlinkClick r:id="" action="ppaction://media"/>
            <a:extLst>
              <a:ext uri="{FF2B5EF4-FFF2-40B4-BE49-F238E27FC236}">
                <a16:creationId xmlns:a16="http://schemas.microsoft.com/office/drawing/2014/main" id="{BCFC3642-3D29-5852-E8A0-5182A09B4B7F}"/>
              </a:ext>
            </a:extLst>
          </p:cNvPr>
          <p:cNvPicPr>
            <a:picLocks noChangeAspect="1"/>
          </p:cNvPicPr>
          <p:nvPr>
            <a:audioFile r:link="rId6"/>
            <p:extLst>
              <p:ext uri="{DAA4B4D4-6D71-4841-9C94-3DE7FCFB9230}">
                <p14:media xmlns:p14="http://schemas.microsoft.com/office/powerpoint/2010/main" r:embed="rId5"/>
              </p:ext>
            </p:extLst>
          </p:nvPr>
        </p:nvPicPr>
        <p:blipFill>
          <a:blip r:embed="rId8">
            <a:extLst>
              <a:ext uri="{BEBA8EAE-BF5A-486C-A8C5-ECC9F3942E4B}">
                <a14:imgProps xmlns:a14="http://schemas.microsoft.com/office/drawing/2010/main">
                  <a14:imgLayer r:embed="rId9">
                    <a14:imgEffect>
                      <a14:colorTemperature colorTemp="4700"/>
                    </a14:imgEffect>
                    <a14:imgEffect>
                      <a14:saturation sat="400000"/>
                    </a14:imgEffect>
                  </a14:imgLayer>
                </a14:imgProps>
              </a:ext>
            </a:extLst>
          </a:blip>
          <a:stretch>
            <a:fillRect/>
          </a:stretch>
        </p:blipFill>
        <p:spPr>
          <a:xfrm>
            <a:off x="16263625" y="6447323"/>
            <a:ext cx="762001" cy="762001"/>
          </a:xfrm>
          <a:prstGeom prst="rect">
            <a:avLst/>
          </a:prstGeom>
        </p:spPr>
      </p:pic>
      <p:pic>
        <p:nvPicPr>
          <p:cNvPr id="9" name="Image 9" descr="Une image contenant Rectangle, capture d’écran, conception&#10;&#10;Le contenu généré par l’IA peut être incorrect.">
            <a:extLst>
              <a:ext uri="{FF2B5EF4-FFF2-40B4-BE49-F238E27FC236}">
                <a16:creationId xmlns:a16="http://schemas.microsoft.com/office/drawing/2014/main" id="{4DE44671-2586-4D4B-26D9-AA31EE78AD5C}"/>
              </a:ext>
            </a:extLst>
          </p:cNvPr>
          <p:cNvPicPr>
            <a:picLocks noChangeAspect="1"/>
          </p:cNvPicPr>
          <p:nvPr/>
        </p:nvPicPr>
        <p:blipFill>
          <a:blip r:embed="rId10">
            <a:duotone>
              <a:schemeClr val="accent5">
                <a:shade val="45000"/>
                <a:satMod val="135000"/>
              </a:schemeClr>
              <a:prstClr val="white"/>
            </a:duotone>
          </a:blip>
          <a:stretch>
            <a:fillRect/>
          </a:stretch>
        </p:blipFill>
        <p:spPr>
          <a:xfrm>
            <a:off x="9982200" y="1592851"/>
            <a:ext cx="7512813" cy="893525"/>
          </a:xfrm>
          <a:prstGeom prst="rect">
            <a:avLst/>
          </a:prstGeom>
        </p:spPr>
      </p:pic>
      <p:sp>
        <p:nvSpPr>
          <p:cNvPr id="11" name="TextBox 2">
            <a:extLst>
              <a:ext uri="{FF2B5EF4-FFF2-40B4-BE49-F238E27FC236}">
                <a16:creationId xmlns:a16="http://schemas.microsoft.com/office/drawing/2014/main" id="{707AB8B6-A195-ABB7-05E2-B9AC2FEF5CDF}"/>
              </a:ext>
            </a:extLst>
          </p:cNvPr>
          <p:cNvSpPr txBox="1"/>
          <p:nvPr/>
        </p:nvSpPr>
        <p:spPr>
          <a:xfrm>
            <a:off x="12109350" y="1522282"/>
            <a:ext cx="2419913"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12" name="TextBox 2">
            <a:extLst>
              <a:ext uri="{FF2B5EF4-FFF2-40B4-BE49-F238E27FC236}">
                <a16:creationId xmlns:a16="http://schemas.microsoft.com/office/drawing/2014/main" id="{E8E5B296-CEF1-799C-F392-615C4CEA84C7}"/>
              </a:ext>
            </a:extLst>
          </p:cNvPr>
          <p:cNvSpPr txBox="1"/>
          <p:nvPr/>
        </p:nvSpPr>
        <p:spPr>
          <a:xfrm>
            <a:off x="10175256" y="1556965"/>
            <a:ext cx="2043950"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الالماني</a:t>
            </a:r>
            <a:endParaRPr lang="fr-FR" sz="4800" dirty="0">
              <a:solidFill>
                <a:schemeClr val="accent1">
                  <a:lumMod val="75000"/>
                </a:schemeClr>
              </a:solidFill>
              <a:latin typeface="IreneFlorentina"/>
              <a:sym typeface="IreneFlorentina"/>
            </a:endParaRPr>
          </a:p>
        </p:txBody>
      </p:sp>
      <p:sp>
        <p:nvSpPr>
          <p:cNvPr id="13" name="TextBox 2">
            <a:extLst>
              <a:ext uri="{FF2B5EF4-FFF2-40B4-BE49-F238E27FC236}">
                <a16:creationId xmlns:a16="http://schemas.microsoft.com/office/drawing/2014/main" id="{B03C4E05-93E6-EF0F-6D7C-3D635E6BFD49}"/>
              </a:ext>
            </a:extLst>
          </p:cNvPr>
          <p:cNvSpPr txBox="1"/>
          <p:nvPr/>
        </p:nvSpPr>
        <p:spPr>
          <a:xfrm>
            <a:off x="14554201" y="1579852"/>
            <a:ext cx="2743028" cy="738664"/>
          </a:xfrm>
          <a:prstGeom prst="rect">
            <a:avLst/>
          </a:prstGeom>
        </p:spPr>
        <p:txBody>
          <a:bodyPr wrap="square" lIns="0" tIns="0" rIns="0" bIns="0" rtlCol="0" anchor="t">
            <a:spAutoFit/>
          </a:bodyPr>
          <a:lstStyle/>
          <a:p>
            <a:pPr algn="ctr">
              <a:spcBef>
                <a:spcPct val="0"/>
              </a:spcBef>
            </a:pPr>
            <a:r>
              <a:rPr lang="ar-SA" sz="4800" dirty="0">
                <a:solidFill>
                  <a:schemeClr val="accent1">
                    <a:lumMod val="75000"/>
                  </a:schemeClr>
                </a:solidFill>
              </a:rPr>
              <a:t>علم نفس النمو</a:t>
            </a:r>
            <a:endParaRPr lang="fr-FR" sz="4800" dirty="0">
              <a:solidFill>
                <a:schemeClr val="accent1">
                  <a:lumMod val="75000"/>
                </a:schemeClr>
              </a:solidFill>
              <a:latin typeface="IreneFlorentina"/>
              <a:sym typeface="IreneFlorentina"/>
            </a:endParaRPr>
          </a:p>
        </p:txBody>
      </p:sp>
      <p:pic>
        <p:nvPicPr>
          <p:cNvPr id="14" name="Image 9" descr="Une image contenant Rectangle, capture d’écran, conception&#10;&#10;Le contenu généré par l’IA peut être incorrect.">
            <a:extLst>
              <a:ext uri="{FF2B5EF4-FFF2-40B4-BE49-F238E27FC236}">
                <a16:creationId xmlns:a16="http://schemas.microsoft.com/office/drawing/2014/main" id="{B205C7B4-2E68-39A4-3C35-C3E8845A1397}"/>
              </a:ext>
            </a:extLst>
          </p:cNvPr>
          <p:cNvPicPr>
            <a:picLocks noChangeAspect="1"/>
          </p:cNvPicPr>
          <p:nvPr/>
        </p:nvPicPr>
        <p:blipFill>
          <a:blip r:embed="rId10"/>
          <a:stretch>
            <a:fillRect/>
          </a:stretch>
        </p:blipFill>
        <p:spPr>
          <a:xfrm>
            <a:off x="5486400" y="105547"/>
            <a:ext cx="7315200" cy="1333500"/>
          </a:xfrm>
          <a:prstGeom prst="rect">
            <a:avLst/>
          </a:prstGeom>
        </p:spPr>
      </p:pic>
      <p:sp>
        <p:nvSpPr>
          <p:cNvPr id="15" name="TextBox 2">
            <a:extLst>
              <a:ext uri="{FF2B5EF4-FFF2-40B4-BE49-F238E27FC236}">
                <a16:creationId xmlns:a16="http://schemas.microsoft.com/office/drawing/2014/main" id="{C3A8AB18-DD70-33F3-292C-92ADF9AA70BD}"/>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2825543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1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0570" fill="hold"/>
                                        <p:tgtEl>
                                          <p:spTgt spid="4"/>
                                        </p:tgtEl>
                                      </p:cBhvr>
                                    </p:cmd>
                                  </p:childTnLst>
                                </p:cTn>
                              </p:par>
                            </p:childTnLst>
                          </p:cTn>
                        </p:par>
                      </p:childTnLst>
                    </p:cTn>
                  </p:par>
                </p:childTnLst>
              </p:cTn>
              <p:nextCondLst>
                <p:cond evt="onClick" delay="0">
                  <p:tgtEl>
                    <p:spTgt spid="4"/>
                  </p:tgtEl>
                </p:cond>
              </p:nextCondLst>
            </p:seq>
            <p:audio>
              <p:cMediaNode vol="80000">
                <p:cTn id="13" fill="hold" display="0">
                  <p:stCondLst>
                    <p:cond delay="indefinite"/>
                  </p:stCondLst>
                  <p:endCondLst>
                    <p:cond evt="onStopAudio" delay="0">
                      <p:tgtEl>
                        <p:sldTgt/>
                      </p:tgtEl>
                    </p:cond>
                  </p:endCondLst>
                </p:cTn>
                <p:tgtEl>
                  <p:spTgt spid="4"/>
                </p:tgtEl>
              </p:cMediaNode>
            </p:audio>
            <p:seq concurrent="1" nextAc="seek">
              <p:cTn id="14" restart="whenNotActive" fill="hold" evtFilter="cancelBubble" nodeType="interactiveSeq">
                <p:stCondLst>
                  <p:cond evt="onClick" delay="0">
                    <p:tgtEl>
                      <p:spTgt spid="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5570" fill="hold"/>
                                        <p:tgtEl>
                                          <p:spTgt spid="6"/>
                                        </p:tgtEl>
                                      </p:cBhvr>
                                    </p:cmd>
                                  </p:childTnLst>
                                </p:cTn>
                              </p:par>
                            </p:childTnLst>
                          </p:cTn>
                        </p:par>
                      </p:childTnLst>
                    </p:cTn>
                  </p:par>
                </p:childTnLst>
              </p:cTn>
              <p:nextCondLst>
                <p:cond evt="onClick" delay="0">
                  <p:tgtEl>
                    <p:spTgt spid="6"/>
                  </p:tgtEl>
                </p:cond>
              </p:nextCondLst>
            </p:seq>
            <p:audio>
              <p:cMediaNode vol="80000">
                <p:cTn id="19"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88DF56-A059-CD7E-95EC-9C074327E6DE}"/>
            </a:ext>
          </a:extLst>
        </p:cNvPr>
        <p:cNvGrpSpPr/>
        <p:nvPr/>
      </p:nvGrpSpPr>
      <p:grpSpPr>
        <a:xfrm>
          <a:off x="0" y="0"/>
          <a:ext cx="0" cy="0"/>
          <a:chOff x="0" y="0"/>
          <a:chExt cx="0" cy="0"/>
        </a:xfrm>
      </p:grpSpPr>
      <p:sp>
        <p:nvSpPr>
          <p:cNvPr id="13" name="TextBox 2">
            <a:extLst>
              <a:ext uri="{FF2B5EF4-FFF2-40B4-BE49-F238E27FC236}">
                <a16:creationId xmlns:a16="http://schemas.microsoft.com/office/drawing/2014/main" id="{B03C4E05-93E6-EF0F-6D7C-3D635E6BFD49}"/>
              </a:ext>
            </a:extLst>
          </p:cNvPr>
          <p:cNvSpPr txBox="1"/>
          <p:nvPr/>
        </p:nvSpPr>
        <p:spPr>
          <a:xfrm>
            <a:off x="13363181" y="2878389"/>
            <a:ext cx="4934344" cy="2492990"/>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b="1" dirty="0"/>
              <a:t>الانتقال من التفكير الحسي إلى التفكير المجرّد</a:t>
            </a:r>
            <a:endParaRPr lang="fr-FR" b="1" dirty="0">
              <a:sym typeface="IreneFlorentina"/>
            </a:endParaRPr>
          </a:p>
        </p:txBody>
      </p:sp>
      <p:pic>
        <p:nvPicPr>
          <p:cNvPr id="14" name="Image 9" descr="Une image contenant Rectangle, capture d’écran, conception&#10;&#10;Le contenu généré par l’IA peut être incorrect.">
            <a:extLst>
              <a:ext uri="{FF2B5EF4-FFF2-40B4-BE49-F238E27FC236}">
                <a16:creationId xmlns:a16="http://schemas.microsoft.com/office/drawing/2014/main" id="{B205C7B4-2E68-39A4-3C35-C3E8845A1397}"/>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15" name="TextBox 2">
            <a:extLst>
              <a:ext uri="{FF2B5EF4-FFF2-40B4-BE49-F238E27FC236}">
                <a16:creationId xmlns:a16="http://schemas.microsoft.com/office/drawing/2014/main" id="{C3A8AB18-DD70-33F3-292C-92ADF9AA70BD}"/>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التحولات الفكرية</a:t>
            </a:r>
            <a:endParaRPr lang="fr-FR" sz="7000" noProof="0" dirty="0">
              <a:solidFill>
                <a:srgbClr val="000000"/>
              </a:solidFill>
              <a:latin typeface="IreneFlorentina"/>
              <a:sym typeface="IreneFlorentina"/>
            </a:endParaRPr>
          </a:p>
        </p:txBody>
      </p:sp>
      <p:sp>
        <p:nvSpPr>
          <p:cNvPr id="3" name="TextBox 2">
            <a:extLst>
              <a:ext uri="{FF2B5EF4-FFF2-40B4-BE49-F238E27FC236}">
                <a16:creationId xmlns:a16="http://schemas.microsoft.com/office/drawing/2014/main" id="{23004E47-1413-055F-A85E-3E7E2504021A}"/>
              </a:ext>
            </a:extLst>
          </p:cNvPr>
          <p:cNvSpPr txBox="1"/>
          <p:nvPr/>
        </p:nvSpPr>
        <p:spPr>
          <a:xfrm>
            <a:off x="13722054" y="6072256"/>
            <a:ext cx="4216598" cy="830997"/>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b="1" dirty="0"/>
              <a:t>نمو التفكير النقدي</a:t>
            </a:r>
            <a:endParaRPr lang="fr-FR" b="1" dirty="0">
              <a:sym typeface="IreneFlorentina"/>
            </a:endParaRPr>
          </a:p>
        </p:txBody>
      </p:sp>
      <p:sp>
        <p:nvSpPr>
          <p:cNvPr id="8" name="TextBox 7">
            <a:extLst>
              <a:ext uri="{FF2B5EF4-FFF2-40B4-BE49-F238E27FC236}">
                <a16:creationId xmlns:a16="http://schemas.microsoft.com/office/drawing/2014/main" id="{E7F1A590-C229-98FC-7B7C-8E60725211EA}"/>
              </a:ext>
            </a:extLst>
          </p:cNvPr>
          <p:cNvSpPr txBox="1"/>
          <p:nvPr/>
        </p:nvSpPr>
        <p:spPr>
          <a:xfrm>
            <a:off x="13765437" y="8058742"/>
            <a:ext cx="4216598" cy="1661993"/>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b="1" dirty="0"/>
              <a:t>تطوّر القدرة على حلّ المشكلات</a:t>
            </a:r>
            <a:endParaRPr lang="fr-FR" b="1" dirty="0">
              <a:sym typeface="IreneFlorentina"/>
            </a:endParaRPr>
          </a:p>
        </p:txBody>
      </p:sp>
      <p:pic>
        <p:nvPicPr>
          <p:cNvPr id="24" name="Image 9" descr="Une image contenant Rectangle, capture d’écran, conception&#10;&#10;Le contenu généré par l’IA peut être incorrect.">
            <a:extLst>
              <a:ext uri="{FF2B5EF4-FFF2-40B4-BE49-F238E27FC236}">
                <a16:creationId xmlns:a16="http://schemas.microsoft.com/office/drawing/2014/main" id="{66AE663E-9DD3-DF17-B640-068AB9F7959B}"/>
              </a:ext>
            </a:extLst>
          </p:cNvPr>
          <p:cNvPicPr>
            <a:picLocks noChangeAspect="1"/>
          </p:cNvPicPr>
          <p:nvPr/>
        </p:nvPicPr>
        <p:blipFill>
          <a:blip r:embed="rId2">
            <a:duotone>
              <a:schemeClr val="accent5">
                <a:shade val="45000"/>
                <a:satMod val="135000"/>
              </a:schemeClr>
              <a:prstClr val="white"/>
            </a:duotone>
          </a:blip>
          <a:stretch>
            <a:fillRect/>
          </a:stretch>
        </p:blipFill>
        <p:spPr>
          <a:xfrm>
            <a:off x="8789574" y="1704447"/>
            <a:ext cx="9221036" cy="893525"/>
          </a:xfrm>
          <a:prstGeom prst="rect">
            <a:avLst/>
          </a:prstGeom>
        </p:spPr>
      </p:pic>
      <p:sp>
        <p:nvSpPr>
          <p:cNvPr id="25" name="TextBox 24">
            <a:extLst>
              <a:ext uri="{FF2B5EF4-FFF2-40B4-BE49-F238E27FC236}">
                <a16:creationId xmlns:a16="http://schemas.microsoft.com/office/drawing/2014/main" id="{B82C2A47-22CA-79E3-B6C2-8078EAEE430B}"/>
              </a:ext>
            </a:extLst>
          </p:cNvPr>
          <p:cNvSpPr txBox="1"/>
          <p:nvPr/>
        </p:nvSpPr>
        <p:spPr>
          <a:xfrm>
            <a:off x="9018174" y="1691448"/>
            <a:ext cx="8794652" cy="830997"/>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dirty="0"/>
              <a:t>مظاهر التحوّلات الفكرية لدى المراهق</a:t>
            </a:r>
            <a:endParaRPr lang="fr-FR" dirty="0">
              <a:sym typeface="IreneFlorentina"/>
            </a:endParaRPr>
          </a:p>
        </p:txBody>
      </p:sp>
      <p:sp>
        <p:nvSpPr>
          <p:cNvPr id="27" name="TextBox 26">
            <a:extLst>
              <a:ext uri="{FF2B5EF4-FFF2-40B4-BE49-F238E27FC236}">
                <a16:creationId xmlns:a16="http://schemas.microsoft.com/office/drawing/2014/main" id="{702DBAB7-B61D-1F34-CBCB-9F4D96E473C8}"/>
              </a:ext>
            </a:extLst>
          </p:cNvPr>
          <p:cNvSpPr txBox="1"/>
          <p:nvPr/>
        </p:nvSpPr>
        <p:spPr>
          <a:xfrm>
            <a:off x="596209" y="2981999"/>
            <a:ext cx="12525769" cy="2062103"/>
          </a:xfrm>
          <a:prstGeom prst="rect">
            <a:avLst/>
          </a:prstGeom>
          <a:noFill/>
        </p:spPr>
        <p:txBody>
          <a:bodyPr wrap="square">
            <a:spAutoFit/>
          </a:bodyPr>
          <a:lstStyle/>
          <a:p>
            <a:pPr algn="r" rtl="1">
              <a:buNone/>
            </a:pPr>
            <a:r>
              <a:rPr lang="ar-SA" sz="3200" dirty="0"/>
              <a:t>خلال مرحلة المراهقة، يبدأ الفرد بالانتقال من التفكير الحسي المبني على التجارب والملاحظات المباشرة إلى التفكير المجرّد. يصبح قادراً على تحليل الأفكار، وضع الفرضيات، استنتاج النتائج وفهم المفاهيم المجردة مثل العدالة والقيم والمبادئ الأخلاقية. هذا التطور يسمح له بالتفكير النقدي والتخطيط واتخاذ القرارات المبنية على العقل والمنطق.</a:t>
            </a:r>
          </a:p>
        </p:txBody>
      </p:sp>
      <p:sp>
        <p:nvSpPr>
          <p:cNvPr id="29" name="TextBox 28">
            <a:extLst>
              <a:ext uri="{FF2B5EF4-FFF2-40B4-BE49-F238E27FC236}">
                <a16:creationId xmlns:a16="http://schemas.microsoft.com/office/drawing/2014/main" id="{18F37EE8-A183-1FC5-6EFC-E1ADED4157B0}"/>
              </a:ext>
            </a:extLst>
          </p:cNvPr>
          <p:cNvSpPr txBox="1"/>
          <p:nvPr/>
        </p:nvSpPr>
        <p:spPr>
          <a:xfrm>
            <a:off x="596210" y="5456704"/>
            <a:ext cx="12542513" cy="2062103"/>
          </a:xfrm>
          <a:prstGeom prst="rect">
            <a:avLst/>
          </a:prstGeom>
          <a:noFill/>
        </p:spPr>
        <p:txBody>
          <a:bodyPr wrap="square">
            <a:spAutoFit/>
          </a:bodyPr>
          <a:lstStyle/>
          <a:p>
            <a:pPr algn="r" rtl="1">
              <a:buNone/>
            </a:pPr>
            <a:r>
              <a:rPr lang="ar-SA" sz="3200" dirty="0"/>
              <a:t>خلال المراهقة، يبدأ نمو التفكير النقدي بشكل واضح، حيث يصبح المراهق قادرًا على تقييم المعلومات وتحليلها بعقلانية. يبدأ في طرح الأسئلة والتشكيك في الأفكار السائدة، مقارنة الآراء المختلفة، وتمييز الصواب من الخطأ. هذا التطور يعزز قدرته على اتخاذ القرارات المستقلة، حل المشكلات بفعالية، والمشاركة بوعي في النقاشات الأكاديمية والاجتماعية.</a:t>
            </a:r>
          </a:p>
        </p:txBody>
      </p:sp>
      <p:sp>
        <p:nvSpPr>
          <p:cNvPr id="31" name="TextBox 30">
            <a:extLst>
              <a:ext uri="{FF2B5EF4-FFF2-40B4-BE49-F238E27FC236}">
                <a16:creationId xmlns:a16="http://schemas.microsoft.com/office/drawing/2014/main" id="{E81D2C9C-E447-69FD-2678-614F67B6A171}"/>
              </a:ext>
            </a:extLst>
          </p:cNvPr>
          <p:cNvSpPr txBox="1"/>
          <p:nvPr/>
        </p:nvSpPr>
        <p:spPr>
          <a:xfrm>
            <a:off x="641923" y="8011078"/>
            <a:ext cx="12496800" cy="2062103"/>
          </a:xfrm>
          <a:prstGeom prst="rect">
            <a:avLst/>
          </a:prstGeom>
          <a:noFill/>
        </p:spPr>
        <p:txBody>
          <a:bodyPr wrap="square">
            <a:spAutoFit/>
          </a:bodyPr>
          <a:lstStyle/>
          <a:p>
            <a:pPr algn="r" rtl="1"/>
            <a:r>
              <a:rPr lang="ar-SA" sz="3200" dirty="0"/>
              <a:t>خلال المراهقة، تتطوّر القدرة على حلّ المشكلات بشكل ملحوظ، حيث يصبح المراهق قادرًا على تحليل المواقف المعقدة، تحديد المشكلات بدقة، ووضع فرضيات متعددة للحل. كما يزداد لديه استعداد لتجربة حلول مختلفة، تقييم نتائجها، واختيار الأنسب، مما يعزز استقلاليته في التفكير ويجعل التعلم العملي والتطبيقي أكثر فعالية.</a:t>
            </a:r>
            <a:endParaRPr lang="en-US" sz="3200" dirty="0"/>
          </a:p>
        </p:txBody>
      </p:sp>
    </p:spTree>
    <p:extLst>
      <p:ext uri="{BB962C8B-B14F-4D97-AF65-F5344CB8AC3E}">
        <p14:creationId xmlns:p14="http://schemas.microsoft.com/office/powerpoint/2010/main" val="1598067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17B1C5-56E1-046E-7B03-488D0ACC77D0}"/>
            </a:ext>
          </a:extLst>
        </p:cNvPr>
        <p:cNvGrpSpPr/>
        <p:nvPr/>
      </p:nvGrpSpPr>
      <p:grpSpPr>
        <a:xfrm>
          <a:off x="0" y="0"/>
          <a:ext cx="0" cy="0"/>
          <a:chOff x="0" y="0"/>
          <a:chExt cx="0" cy="0"/>
        </a:xfrm>
      </p:grpSpPr>
      <p:pic>
        <p:nvPicPr>
          <p:cNvPr id="14" name="Image 9" descr="Une image contenant Rectangle, capture d’écran, conception&#10;&#10;Le contenu généré par l’IA peut être incorrect.">
            <a:extLst>
              <a:ext uri="{FF2B5EF4-FFF2-40B4-BE49-F238E27FC236}">
                <a16:creationId xmlns:a16="http://schemas.microsoft.com/office/drawing/2014/main" id="{631F11BC-D20C-6619-B896-51EB46E03036}"/>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15" name="TextBox 2">
            <a:extLst>
              <a:ext uri="{FF2B5EF4-FFF2-40B4-BE49-F238E27FC236}">
                <a16:creationId xmlns:a16="http://schemas.microsoft.com/office/drawing/2014/main" id="{24E24CED-CF7F-DA6C-0453-F01A9D858A62}"/>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التحولات الفكرية</a:t>
            </a:r>
            <a:endParaRPr lang="fr-FR" sz="7000" noProof="0" dirty="0">
              <a:solidFill>
                <a:srgbClr val="000000"/>
              </a:solidFill>
              <a:latin typeface="IreneFlorentina"/>
              <a:sym typeface="IreneFlorentina"/>
            </a:endParaRPr>
          </a:p>
        </p:txBody>
      </p:sp>
      <p:sp>
        <p:nvSpPr>
          <p:cNvPr id="16" name="TextBox 15">
            <a:extLst>
              <a:ext uri="{FF2B5EF4-FFF2-40B4-BE49-F238E27FC236}">
                <a16:creationId xmlns:a16="http://schemas.microsoft.com/office/drawing/2014/main" id="{F84FFA22-2064-CA40-114E-ED560354A061}"/>
              </a:ext>
            </a:extLst>
          </p:cNvPr>
          <p:cNvSpPr txBox="1"/>
          <p:nvPr/>
        </p:nvSpPr>
        <p:spPr>
          <a:xfrm>
            <a:off x="13293053" y="3363278"/>
            <a:ext cx="4752240" cy="830997"/>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b="1" dirty="0"/>
              <a:t>تشكّل الهوية الفكرية</a:t>
            </a:r>
            <a:endParaRPr lang="fr-FR" b="1" dirty="0">
              <a:sym typeface="IreneFlorentina"/>
            </a:endParaRPr>
          </a:p>
        </p:txBody>
      </p:sp>
      <p:sp>
        <p:nvSpPr>
          <p:cNvPr id="18" name="TextBox 17">
            <a:extLst>
              <a:ext uri="{FF2B5EF4-FFF2-40B4-BE49-F238E27FC236}">
                <a16:creationId xmlns:a16="http://schemas.microsoft.com/office/drawing/2014/main" id="{5752A82B-296E-FBE6-B95F-298249D9690D}"/>
              </a:ext>
            </a:extLst>
          </p:cNvPr>
          <p:cNvSpPr txBox="1"/>
          <p:nvPr/>
        </p:nvSpPr>
        <p:spPr>
          <a:xfrm>
            <a:off x="13293053" y="5427816"/>
            <a:ext cx="4752239" cy="1661993"/>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b="1" dirty="0"/>
              <a:t>الحساسية للقيم والمعايير الاجتماعية</a:t>
            </a:r>
            <a:endParaRPr lang="fr-FR" b="1" dirty="0">
              <a:sym typeface="IreneFlorentina"/>
            </a:endParaRPr>
          </a:p>
        </p:txBody>
      </p:sp>
      <p:sp>
        <p:nvSpPr>
          <p:cNvPr id="20" name="TextBox 19">
            <a:extLst>
              <a:ext uri="{FF2B5EF4-FFF2-40B4-BE49-F238E27FC236}">
                <a16:creationId xmlns:a16="http://schemas.microsoft.com/office/drawing/2014/main" id="{B01BD2BE-04A4-8E6F-A53F-396849B5C941}"/>
              </a:ext>
            </a:extLst>
          </p:cNvPr>
          <p:cNvSpPr txBox="1"/>
          <p:nvPr/>
        </p:nvSpPr>
        <p:spPr>
          <a:xfrm>
            <a:off x="13293053" y="8323350"/>
            <a:ext cx="4752240" cy="1661993"/>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b="1" dirty="0"/>
              <a:t>التفكير في المستقبل والتخطيط</a:t>
            </a:r>
            <a:endParaRPr lang="fr-FR" b="1" dirty="0">
              <a:sym typeface="IreneFlorentina"/>
            </a:endParaRPr>
          </a:p>
        </p:txBody>
      </p:sp>
      <p:sp>
        <p:nvSpPr>
          <p:cNvPr id="33" name="TextBox 32">
            <a:extLst>
              <a:ext uri="{FF2B5EF4-FFF2-40B4-BE49-F238E27FC236}">
                <a16:creationId xmlns:a16="http://schemas.microsoft.com/office/drawing/2014/main" id="{A80930CA-4D87-8093-4EFE-B847700722FF}"/>
              </a:ext>
            </a:extLst>
          </p:cNvPr>
          <p:cNvSpPr txBox="1"/>
          <p:nvPr/>
        </p:nvSpPr>
        <p:spPr>
          <a:xfrm>
            <a:off x="457202" y="2922890"/>
            <a:ext cx="12344399" cy="2062103"/>
          </a:xfrm>
          <a:prstGeom prst="rect">
            <a:avLst/>
          </a:prstGeom>
          <a:noFill/>
        </p:spPr>
        <p:txBody>
          <a:bodyPr wrap="square">
            <a:spAutoFit/>
          </a:bodyPr>
          <a:lstStyle/>
          <a:p>
            <a:pPr algn="r" rtl="1"/>
            <a:r>
              <a:rPr lang="ar-SA" sz="3200" dirty="0"/>
              <a:t>خلال المراهقة، يبدأ تشكّل الهوية الفكرية، حيث يسعى المراهق لتكوين معتقداته الخاصة وقيمه الشخصية. يبدأ في تبنّي آراء مستقلة، مقارنة المعتقدات المختلفة، وتقييم ما يتوافق مع قناعاته. يساعد هذا التطور على بناء شعور بالذات والفردية، ويؤهّله لاتخاذ قرارات مسؤولة والتفاعل النقدي مع المجتمع والمدرسة بشكل واعٍ.</a:t>
            </a:r>
            <a:endParaRPr lang="en-US" sz="3200" dirty="0"/>
          </a:p>
        </p:txBody>
      </p:sp>
      <p:sp>
        <p:nvSpPr>
          <p:cNvPr id="35" name="TextBox 34">
            <a:extLst>
              <a:ext uri="{FF2B5EF4-FFF2-40B4-BE49-F238E27FC236}">
                <a16:creationId xmlns:a16="http://schemas.microsoft.com/office/drawing/2014/main" id="{D5BF09C8-2EDA-B979-8786-F2A9C2255005}"/>
              </a:ext>
            </a:extLst>
          </p:cNvPr>
          <p:cNvSpPr txBox="1"/>
          <p:nvPr/>
        </p:nvSpPr>
        <p:spPr>
          <a:xfrm>
            <a:off x="457202" y="5301671"/>
            <a:ext cx="12344398" cy="2062103"/>
          </a:xfrm>
          <a:prstGeom prst="rect">
            <a:avLst/>
          </a:prstGeom>
          <a:noFill/>
        </p:spPr>
        <p:txBody>
          <a:bodyPr wrap="square">
            <a:spAutoFit/>
          </a:bodyPr>
          <a:lstStyle/>
          <a:p>
            <a:pPr algn="r" rtl="1"/>
            <a:r>
              <a:rPr lang="ar-SA" sz="3200" dirty="0"/>
              <a:t>خلال المراهقة، يزداد وعي الفرد بالقيم والمعايير الاجتماعية، حيث يصبح أكثر حساسية تجاه العدالة، الأخلاق، والسلوكيات المقبولة أو المرفوضة في المجتمع. يبدأ بالمقارنة بين ما يراه صوابًا وما يمارسه الآخرون، ويتأثر بسلوك الأقران والمعلّمين، مما يعزز قدرته على التمييز بين الصواب والخطأ واتخاذ مواقف متوازنة اجتماعياً وأخلاقياً.</a:t>
            </a:r>
            <a:endParaRPr lang="en-US" sz="3200" dirty="0"/>
          </a:p>
        </p:txBody>
      </p:sp>
      <p:sp>
        <p:nvSpPr>
          <p:cNvPr id="37" name="TextBox 36">
            <a:extLst>
              <a:ext uri="{FF2B5EF4-FFF2-40B4-BE49-F238E27FC236}">
                <a16:creationId xmlns:a16="http://schemas.microsoft.com/office/drawing/2014/main" id="{847A693D-0657-7B3D-AF81-E77325F4EBEF}"/>
              </a:ext>
            </a:extLst>
          </p:cNvPr>
          <p:cNvSpPr txBox="1"/>
          <p:nvPr/>
        </p:nvSpPr>
        <p:spPr>
          <a:xfrm>
            <a:off x="457202" y="7982503"/>
            <a:ext cx="12344398" cy="2062103"/>
          </a:xfrm>
          <a:prstGeom prst="rect">
            <a:avLst/>
          </a:prstGeom>
          <a:noFill/>
        </p:spPr>
        <p:txBody>
          <a:bodyPr wrap="square">
            <a:spAutoFit/>
          </a:bodyPr>
          <a:lstStyle/>
          <a:p>
            <a:pPr algn="r" rtl="1">
              <a:buNone/>
            </a:pPr>
            <a:r>
              <a:rPr lang="ar-SA" sz="3200" dirty="0"/>
              <a:t>خلال المراهقة، يبدأ التفكير في المستقبل والتخطيط بشكل متزايد، حيث ينظر المراهق إلى أهدافه التعليمية والمهنية والحياتية. يصبح قادرًا على تصور الخيارات المتاحة، تقييم المخاطر والفوائد، ووضع خطط لتحقيق طموحاته. هذا التطور يعزز المسؤولية الذاتية، الاستقلالية في اتخاذ القرار، والقدرة على تنظيم الوقت والموارد للوصول إلى أهدافه المستقبلية.</a:t>
            </a:r>
          </a:p>
        </p:txBody>
      </p:sp>
      <p:pic>
        <p:nvPicPr>
          <p:cNvPr id="2" name="Image 9" descr="Une image contenant Rectangle, capture d’écran, conception&#10;&#10;Le contenu généré par l’IA peut être incorrect.">
            <a:extLst>
              <a:ext uri="{FF2B5EF4-FFF2-40B4-BE49-F238E27FC236}">
                <a16:creationId xmlns:a16="http://schemas.microsoft.com/office/drawing/2014/main" id="{32D6CFF6-6C0E-5C27-A684-241420598CD8}"/>
              </a:ext>
            </a:extLst>
          </p:cNvPr>
          <p:cNvPicPr>
            <a:picLocks noChangeAspect="1"/>
          </p:cNvPicPr>
          <p:nvPr/>
        </p:nvPicPr>
        <p:blipFill>
          <a:blip r:embed="rId2">
            <a:duotone>
              <a:schemeClr val="accent5">
                <a:shade val="45000"/>
                <a:satMod val="135000"/>
              </a:schemeClr>
              <a:prstClr val="white"/>
            </a:duotone>
          </a:blip>
          <a:stretch>
            <a:fillRect/>
          </a:stretch>
        </p:blipFill>
        <p:spPr>
          <a:xfrm>
            <a:off x="8789574" y="1704447"/>
            <a:ext cx="9221036" cy="893525"/>
          </a:xfrm>
          <a:prstGeom prst="rect">
            <a:avLst/>
          </a:prstGeom>
        </p:spPr>
      </p:pic>
      <p:sp>
        <p:nvSpPr>
          <p:cNvPr id="4" name="TextBox 3">
            <a:extLst>
              <a:ext uri="{FF2B5EF4-FFF2-40B4-BE49-F238E27FC236}">
                <a16:creationId xmlns:a16="http://schemas.microsoft.com/office/drawing/2014/main" id="{AF7A7838-A820-9326-D133-B695A0E43C83}"/>
              </a:ext>
            </a:extLst>
          </p:cNvPr>
          <p:cNvSpPr txBox="1"/>
          <p:nvPr/>
        </p:nvSpPr>
        <p:spPr>
          <a:xfrm>
            <a:off x="9018174" y="1691448"/>
            <a:ext cx="8794652" cy="830997"/>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dirty="0"/>
              <a:t>مظاهر التحوّلات الفكرية لدى المراهق</a:t>
            </a:r>
            <a:endParaRPr lang="fr-FR" dirty="0">
              <a:sym typeface="IreneFlorentina"/>
            </a:endParaRPr>
          </a:p>
        </p:txBody>
      </p:sp>
    </p:spTree>
    <p:extLst>
      <p:ext uri="{BB962C8B-B14F-4D97-AF65-F5344CB8AC3E}">
        <p14:creationId xmlns:p14="http://schemas.microsoft.com/office/powerpoint/2010/main" val="42415998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34CAF6-193C-2098-C8CE-B09700B9215E}"/>
            </a:ext>
          </a:extLst>
        </p:cNvPr>
        <p:cNvGrpSpPr/>
        <p:nvPr/>
      </p:nvGrpSpPr>
      <p:grpSpPr>
        <a:xfrm>
          <a:off x="0" y="0"/>
          <a:ext cx="0" cy="0"/>
          <a:chOff x="0" y="0"/>
          <a:chExt cx="0" cy="0"/>
        </a:xfrm>
      </p:grpSpPr>
      <p:pic>
        <p:nvPicPr>
          <p:cNvPr id="14" name="Image 9" descr="Une image contenant Rectangle, capture d’écran, conception&#10;&#10;Le contenu généré par l’IA peut être incorrect.">
            <a:extLst>
              <a:ext uri="{FF2B5EF4-FFF2-40B4-BE49-F238E27FC236}">
                <a16:creationId xmlns:a16="http://schemas.microsoft.com/office/drawing/2014/main" id="{521755C2-9ADA-6388-9ACB-D582FC01E267}"/>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15" name="TextBox 2">
            <a:extLst>
              <a:ext uri="{FF2B5EF4-FFF2-40B4-BE49-F238E27FC236}">
                <a16:creationId xmlns:a16="http://schemas.microsoft.com/office/drawing/2014/main" id="{5F608FF6-6D12-2C80-BCC5-73B88976DE4C}"/>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التحولات الفكرية</a:t>
            </a:r>
            <a:endParaRPr lang="fr-FR" sz="7000" noProof="0" dirty="0">
              <a:solidFill>
                <a:srgbClr val="000000"/>
              </a:solidFill>
              <a:latin typeface="IreneFlorentina"/>
              <a:sym typeface="IreneFlorentina"/>
            </a:endParaRPr>
          </a:p>
        </p:txBody>
      </p:sp>
      <p:pic>
        <p:nvPicPr>
          <p:cNvPr id="22" name="Image 9" descr="Une image contenant Rectangle, capture d’écran, conception&#10;&#10;Le contenu généré par l’IA peut être incorrect.">
            <a:extLst>
              <a:ext uri="{FF2B5EF4-FFF2-40B4-BE49-F238E27FC236}">
                <a16:creationId xmlns:a16="http://schemas.microsoft.com/office/drawing/2014/main" id="{FAEF69E6-CC59-7BAF-DFA9-229136112AC3}"/>
              </a:ext>
            </a:extLst>
          </p:cNvPr>
          <p:cNvPicPr>
            <a:picLocks noChangeAspect="1"/>
          </p:cNvPicPr>
          <p:nvPr/>
        </p:nvPicPr>
        <p:blipFill>
          <a:blip r:embed="rId2">
            <a:duotone>
              <a:schemeClr val="accent5">
                <a:shade val="45000"/>
                <a:satMod val="135000"/>
              </a:schemeClr>
              <a:prstClr val="white"/>
            </a:duotone>
          </a:blip>
          <a:stretch>
            <a:fillRect/>
          </a:stretch>
        </p:blipFill>
        <p:spPr>
          <a:xfrm>
            <a:off x="7046120" y="1741354"/>
            <a:ext cx="10896599" cy="893525"/>
          </a:xfrm>
          <a:prstGeom prst="rect">
            <a:avLst/>
          </a:prstGeom>
        </p:spPr>
      </p:pic>
      <p:sp>
        <p:nvSpPr>
          <p:cNvPr id="23" name="TextBox 22">
            <a:extLst>
              <a:ext uri="{FF2B5EF4-FFF2-40B4-BE49-F238E27FC236}">
                <a16:creationId xmlns:a16="http://schemas.microsoft.com/office/drawing/2014/main" id="{748B3B68-F1B6-3CE4-E384-513686DA87CA}"/>
              </a:ext>
            </a:extLst>
          </p:cNvPr>
          <p:cNvSpPr txBox="1"/>
          <p:nvPr/>
        </p:nvSpPr>
        <p:spPr>
          <a:xfrm>
            <a:off x="7046119" y="1782172"/>
            <a:ext cx="10712550" cy="830997"/>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dirty="0"/>
              <a:t>انعكاس التحوّلات الفكرية على العملية التعليمية</a:t>
            </a:r>
            <a:endParaRPr lang="fr-FR" dirty="0">
              <a:sym typeface="IreneFlorentina"/>
            </a:endParaRPr>
          </a:p>
        </p:txBody>
      </p:sp>
      <p:sp>
        <p:nvSpPr>
          <p:cNvPr id="5" name="TextBox 4">
            <a:extLst>
              <a:ext uri="{FF2B5EF4-FFF2-40B4-BE49-F238E27FC236}">
                <a16:creationId xmlns:a16="http://schemas.microsoft.com/office/drawing/2014/main" id="{9B5A77E9-2216-8EEC-22EB-F5FF7BB26ACC}"/>
              </a:ext>
            </a:extLst>
          </p:cNvPr>
          <p:cNvSpPr txBox="1"/>
          <p:nvPr/>
        </p:nvSpPr>
        <p:spPr>
          <a:xfrm>
            <a:off x="13894201" y="3351628"/>
            <a:ext cx="4019944" cy="1661993"/>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b="1" dirty="0"/>
              <a:t>تغيّر الدافعية للتعلّم</a:t>
            </a:r>
            <a:endParaRPr lang="fr-FR" b="1" dirty="0">
              <a:sym typeface="IreneFlorentina"/>
            </a:endParaRPr>
          </a:p>
        </p:txBody>
      </p:sp>
      <p:sp>
        <p:nvSpPr>
          <p:cNvPr id="11" name="TextBox 10">
            <a:extLst>
              <a:ext uri="{FF2B5EF4-FFF2-40B4-BE49-F238E27FC236}">
                <a16:creationId xmlns:a16="http://schemas.microsoft.com/office/drawing/2014/main" id="{218F5DF1-8695-5206-6C28-8937D2EDDB93}"/>
              </a:ext>
            </a:extLst>
          </p:cNvPr>
          <p:cNvSpPr txBox="1"/>
          <p:nvPr/>
        </p:nvSpPr>
        <p:spPr>
          <a:xfrm>
            <a:off x="13603787" y="5689533"/>
            <a:ext cx="4600771" cy="1661993"/>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b="1" dirty="0"/>
              <a:t>الحاجة إلى أساليب تدريس جديدة</a:t>
            </a:r>
            <a:endParaRPr lang="fr-FR" b="1" dirty="0">
              <a:sym typeface="IreneFlorentina"/>
            </a:endParaRPr>
          </a:p>
        </p:txBody>
      </p:sp>
      <p:sp>
        <p:nvSpPr>
          <p:cNvPr id="27" name="TextBox 26">
            <a:extLst>
              <a:ext uri="{FF2B5EF4-FFF2-40B4-BE49-F238E27FC236}">
                <a16:creationId xmlns:a16="http://schemas.microsoft.com/office/drawing/2014/main" id="{3C2FBC42-1815-A8DA-B0BB-48E8AE16F6CD}"/>
              </a:ext>
            </a:extLst>
          </p:cNvPr>
          <p:cNvSpPr txBox="1"/>
          <p:nvPr/>
        </p:nvSpPr>
        <p:spPr>
          <a:xfrm>
            <a:off x="13894199" y="8588530"/>
            <a:ext cx="4019945" cy="830997"/>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b="1" dirty="0"/>
              <a:t>العلاقة مع المعلّم</a:t>
            </a:r>
            <a:endParaRPr lang="fr-FR" b="1" dirty="0">
              <a:sym typeface="IreneFlorentina"/>
            </a:endParaRPr>
          </a:p>
        </p:txBody>
      </p:sp>
      <p:sp>
        <p:nvSpPr>
          <p:cNvPr id="31" name="TextBox 30">
            <a:extLst>
              <a:ext uri="{FF2B5EF4-FFF2-40B4-BE49-F238E27FC236}">
                <a16:creationId xmlns:a16="http://schemas.microsoft.com/office/drawing/2014/main" id="{74300E6E-2649-B07A-D678-72C22886990D}"/>
              </a:ext>
            </a:extLst>
          </p:cNvPr>
          <p:cNvSpPr txBox="1"/>
          <p:nvPr/>
        </p:nvSpPr>
        <p:spPr>
          <a:xfrm>
            <a:off x="566691" y="3151574"/>
            <a:ext cx="12812339" cy="2062103"/>
          </a:xfrm>
          <a:prstGeom prst="rect">
            <a:avLst/>
          </a:prstGeom>
          <a:noFill/>
        </p:spPr>
        <p:txBody>
          <a:bodyPr wrap="square">
            <a:spAutoFit/>
          </a:bodyPr>
          <a:lstStyle/>
          <a:p>
            <a:pPr algn="just" rtl="1"/>
            <a:r>
              <a:rPr lang="ar-SA" sz="3200" dirty="0"/>
              <a:t>خلال المراهقة، تتغير دافعية الفرد للتعلّم بشكل واضح، حيث يصبح التعلّم أكثر ارتباطًا بالاهتمامات الشخصية والمعنى الذي يراه في المادة الدراسية. يميل المراهق إلى الانخراط في الأنشطة التي يشعر أنها مفيدة أو ممتعة، ويقل تفاعله مع التلقين الصرف. يرتبط النجاح الأكاديمي لديه بالتحفيز الذاتي والشعور بالإنجاز والفائدة العملية للمعرفة.</a:t>
            </a:r>
            <a:endParaRPr lang="en-US" sz="3200" dirty="0"/>
          </a:p>
        </p:txBody>
      </p:sp>
      <p:sp>
        <p:nvSpPr>
          <p:cNvPr id="33" name="TextBox 32">
            <a:extLst>
              <a:ext uri="{FF2B5EF4-FFF2-40B4-BE49-F238E27FC236}">
                <a16:creationId xmlns:a16="http://schemas.microsoft.com/office/drawing/2014/main" id="{665CB68C-D3C1-B7E8-44F7-CFEA8C040A82}"/>
              </a:ext>
            </a:extLst>
          </p:cNvPr>
          <p:cNvSpPr txBox="1"/>
          <p:nvPr/>
        </p:nvSpPr>
        <p:spPr>
          <a:xfrm>
            <a:off x="566691" y="5567750"/>
            <a:ext cx="12812338" cy="2062103"/>
          </a:xfrm>
          <a:prstGeom prst="rect">
            <a:avLst/>
          </a:prstGeom>
          <a:noFill/>
        </p:spPr>
        <p:txBody>
          <a:bodyPr wrap="square">
            <a:spAutoFit/>
          </a:bodyPr>
          <a:lstStyle/>
          <a:p>
            <a:pPr algn="just" rtl="1"/>
            <a:r>
              <a:rPr lang="ar-SA" sz="3200" dirty="0"/>
              <a:t>خلال المراهقة، تزداد الحاجة إلى أساليب تدريس جديدة تتجاوز التلقين التقليدي. يفضّل المراهقون التعلم التفاعلي، النقاشات الجماعية، المشاريع العملية، والتجارب الواقعية التي تشرك التفكير النقدي وحل المشكلات. تساعد هذه الأساليب على تحفيز الفضول، تعزيز الاستقلالية في التعلم، وربط المعرفة بالحياة اليومية، مما يجعل العملية التعليمية أكثر فعالية وجاذبية.</a:t>
            </a:r>
            <a:endParaRPr lang="en-US" sz="3200" dirty="0"/>
          </a:p>
        </p:txBody>
      </p:sp>
      <p:sp>
        <p:nvSpPr>
          <p:cNvPr id="35" name="TextBox 34">
            <a:extLst>
              <a:ext uri="{FF2B5EF4-FFF2-40B4-BE49-F238E27FC236}">
                <a16:creationId xmlns:a16="http://schemas.microsoft.com/office/drawing/2014/main" id="{DB58C73B-AE78-1FE6-707A-9147A8DADD72}"/>
              </a:ext>
            </a:extLst>
          </p:cNvPr>
          <p:cNvSpPr txBox="1"/>
          <p:nvPr/>
        </p:nvSpPr>
        <p:spPr>
          <a:xfrm>
            <a:off x="566691" y="7972978"/>
            <a:ext cx="12812338" cy="2062103"/>
          </a:xfrm>
          <a:prstGeom prst="rect">
            <a:avLst/>
          </a:prstGeom>
          <a:noFill/>
        </p:spPr>
        <p:txBody>
          <a:bodyPr wrap="square">
            <a:spAutoFit/>
          </a:bodyPr>
          <a:lstStyle/>
          <a:p>
            <a:pPr algn="just" rtl="1"/>
            <a:r>
              <a:rPr lang="ar-SA" sz="3200" dirty="0"/>
              <a:t>خلال المراهقة، تتغير العلاقة مع المعلّم بشكل جوهري، إذ لم يعد المراهق يعتبره مصدر المعرفة الوحيد. يصبح المعلّم مرشدًا وداعمًا، يوفر التوجيه والنماذج السلوكية والفكرية، بينما يحاول المراهق بناء استقلاليته الفكرية. تحتاج العلاقة إلى الاحترام المتبادل، الاستماع لآراء المراهق، وتشجيعه على التفكير النقدي واتخاذ القرارات بشكل واعٍ ومسؤول.</a:t>
            </a:r>
            <a:endParaRPr lang="en-US" sz="3200" dirty="0"/>
          </a:p>
        </p:txBody>
      </p:sp>
    </p:spTree>
    <p:extLst>
      <p:ext uri="{BB962C8B-B14F-4D97-AF65-F5344CB8AC3E}">
        <p14:creationId xmlns:p14="http://schemas.microsoft.com/office/powerpoint/2010/main" val="261805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0729A-7C4F-0CE0-B2FD-72B31AB95850}"/>
            </a:ext>
          </a:extLst>
        </p:cNvPr>
        <p:cNvGrpSpPr/>
        <p:nvPr/>
      </p:nvGrpSpPr>
      <p:grpSpPr>
        <a:xfrm>
          <a:off x="0" y="0"/>
          <a:ext cx="0" cy="0"/>
          <a:chOff x="0" y="0"/>
          <a:chExt cx="0" cy="0"/>
        </a:xfrm>
      </p:grpSpPr>
      <p:pic>
        <p:nvPicPr>
          <p:cNvPr id="14" name="Image 9" descr="Une image contenant Rectangle, capture d’écran, conception&#10;&#10;Le contenu généré par l’IA peut être incorrect.">
            <a:extLst>
              <a:ext uri="{FF2B5EF4-FFF2-40B4-BE49-F238E27FC236}">
                <a16:creationId xmlns:a16="http://schemas.microsoft.com/office/drawing/2014/main" id="{5A3F1F9A-AE7A-CD15-8F22-A9F37A34913A}"/>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15" name="TextBox 2">
            <a:extLst>
              <a:ext uri="{FF2B5EF4-FFF2-40B4-BE49-F238E27FC236}">
                <a16:creationId xmlns:a16="http://schemas.microsoft.com/office/drawing/2014/main" id="{9B46ECDC-4051-16A6-E10F-16258179EC93}"/>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التحولات الفكرية</a:t>
            </a:r>
            <a:endParaRPr lang="fr-FR" sz="7000" noProof="0" dirty="0">
              <a:solidFill>
                <a:srgbClr val="000000"/>
              </a:solidFill>
              <a:latin typeface="IreneFlorentina"/>
              <a:sym typeface="IreneFlorentina"/>
            </a:endParaRPr>
          </a:p>
        </p:txBody>
      </p:sp>
      <p:pic>
        <p:nvPicPr>
          <p:cNvPr id="12" name="Image 9" descr="Une image contenant Rectangle, capture d’écran, conception&#10;&#10;Le contenu généré par l’IA peut être incorrect.">
            <a:extLst>
              <a:ext uri="{FF2B5EF4-FFF2-40B4-BE49-F238E27FC236}">
                <a16:creationId xmlns:a16="http://schemas.microsoft.com/office/drawing/2014/main" id="{CD11E6E0-7D33-C211-4691-C33E340173CF}"/>
              </a:ext>
            </a:extLst>
          </p:cNvPr>
          <p:cNvPicPr>
            <a:picLocks noChangeAspect="1"/>
          </p:cNvPicPr>
          <p:nvPr/>
        </p:nvPicPr>
        <p:blipFill>
          <a:blip r:embed="rId2">
            <a:duotone>
              <a:schemeClr val="accent5">
                <a:shade val="45000"/>
                <a:satMod val="135000"/>
              </a:schemeClr>
              <a:prstClr val="white"/>
            </a:duotone>
          </a:blip>
          <a:stretch>
            <a:fillRect/>
          </a:stretch>
        </p:blipFill>
        <p:spPr>
          <a:xfrm>
            <a:off x="8534400" y="1879617"/>
            <a:ext cx="9133084" cy="893525"/>
          </a:xfrm>
          <a:prstGeom prst="rect">
            <a:avLst/>
          </a:prstGeom>
        </p:spPr>
      </p:pic>
      <p:sp>
        <p:nvSpPr>
          <p:cNvPr id="21" name="TextBox 20">
            <a:extLst>
              <a:ext uri="{FF2B5EF4-FFF2-40B4-BE49-F238E27FC236}">
                <a16:creationId xmlns:a16="http://schemas.microsoft.com/office/drawing/2014/main" id="{EBAAFA81-341A-7522-E9BF-363AD5296E1C}"/>
              </a:ext>
            </a:extLst>
          </p:cNvPr>
          <p:cNvSpPr txBox="1"/>
          <p:nvPr/>
        </p:nvSpPr>
        <p:spPr>
          <a:xfrm>
            <a:off x="8763000" y="1866618"/>
            <a:ext cx="8706700" cy="830997"/>
          </a:xfrm>
          <a:prstGeom prst="rect">
            <a:avLst/>
          </a:prstGeom>
        </p:spPr>
        <p:txBody>
          <a:bodyPr wrap="square" lIns="0" tIns="0" rIns="0" bIns="0" rtlCol="0" anchor="t">
            <a:spAutoFit/>
          </a:bodyPr>
          <a:lstStyle>
            <a:defPPr>
              <a:defRPr lang="en-US"/>
            </a:defPPr>
            <a:lvl1pPr algn="ctr">
              <a:spcBef>
                <a:spcPct val="0"/>
              </a:spcBef>
              <a:defRPr sz="5400">
                <a:solidFill>
                  <a:schemeClr val="accent1">
                    <a:lumMod val="75000"/>
                  </a:schemeClr>
                </a:solidFill>
              </a:defRPr>
            </a:lvl1pPr>
          </a:lstStyle>
          <a:p>
            <a:r>
              <a:rPr lang="ar-SA" dirty="0"/>
              <a:t>متطلبات تربوية لمواكبة هذه التحوّلات</a:t>
            </a:r>
            <a:endParaRPr lang="fr-FR" dirty="0">
              <a:sym typeface="IreneFlorentina"/>
            </a:endParaRPr>
          </a:p>
        </p:txBody>
      </p:sp>
      <p:sp>
        <p:nvSpPr>
          <p:cNvPr id="3" name="TextBox 2">
            <a:extLst>
              <a:ext uri="{FF2B5EF4-FFF2-40B4-BE49-F238E27FC236}">
                <a16:creationId xmlns:a16="http://schemas.microsoft.com/office/drawing/2014/main" id="{8B15F0CC-A3E1-0949-3043-9D8E3DA19F72}"/>
              </a:ext>
            </a:extLst>
          </p:cNvPr>
          <p:cNvSpPr txBox="1"/>
          <p:nvPr/>
        </p:nvSpPr>
        <p:spPr>
          <a:xfrm>
            <a:off x="647699" y="3125186"/>
            <a:ext cx="16992600" cy="6740307"/>
          </a:xfrm>
          <a:prstGeom prst="rect">
            <a:avLst/>
          </a:prstGeom>
          <a:noFill/>
        </p:spPr>
        <p:txBody>
          <a:bodyPr wrap="square">
            <a:spAutoFit/>
          </a:bodyPr>
          <a:lstStyle/>
          <a:p>
            <a:pPr algn="just" rtl="1">
              <a:buNone/>
            </a:pPr>
            <a:r>
              <a:rPr lang="ar-SA" sz="3600" dirty="0"/>
              <a:t>لمواكبة التحوّلات الفكرية والسلوكية لدى المراهق، تتطلب التربية أساليب تربوية متجددة ومراعية لنمو الدماغ والمعرفة، وتشمل ما يلي:</a:t>
            </a:r>
          </a:p>
          <a:p>
            <a:pPr algn="just" rtl="1">
              <a:buFont typeface="+mj-lt"/>
              <a:buAutoNum type="arabicPeriod"/>
            </a:pPr>
            <a:r>
              <a:rPr lang="ar-SA" sz="3600" b="1" dirty="0"/>
              <a:t>احترام عقل المراهق وآرائه</a:t>
            </a:r>
            <a:r>
              <a:rPr lang="ar-SA" sz="3600" dirty="0"/>
              <a:t> ومنحه مساحة للتعبير عن نفسه بحرية دون قمع أو سخرية.</a:t>
            </a:r>
          </a:p>
          <a:p>
            <a:pPr algn="just" rtl="1">
              <a:buFont typeface="+mj-lt"/>
              <a:buAutoNum type="arabicPeriod"/>
            </a:pPr>
            <a:r>
              <a:rPr lang="ar-SA" sz="3600" b="1" dirty="0"/>
              <a:t>إشراك المراهق في اتخاذ القرار</a:t>
            </a:r>
            <a:r>
              <a:rPr lang="ar-SA" sz="3600" dirty="0"/>
              <a:t> داخل الصف والمشاريع التعليمية لتعزيز الاستقلالية والمسؤولية.</a:t>
            </a:r>
          </a:p>
          <a:p>
            <a:pPr algn="just" rtl="1">
              <a:buFont typeface="+mj-lt"/>
              <a:buAutoNum type="arabicPeriod"/>
            </a:pPr>
            <a:r>
              <a:rPr lang="ar-SA" sz="3600" b="1" dirty="0"/>
              <a:t>تشجيع التفكير النقدي وحل المشكلات</a:t>
            </a:r>
            <a:r>
              <a:rPr lang="ar-SA" sz="3600" dirty="0"/>
              <a:t> من خلال المناقشات، الأنشطة التطبيقية، والتعلم القائم على البحث والمشاريع.</a:t>
            </a:r>
          </a:p>
          <a:p>
            <a:pPr algn="just" rtl="1">
              <a:buFont typeface="+mj-lt"/>
              <a:buAutoNum type="arabicPeriod"/>
            </a:pPr>
            <a:r>
              <a:rPr lang="ar-SA" sz="3600" b="1" dirty="0"/>
              <a:t>ربط المناهج بالحياة الواقعية</a:t>
            </a:r>
            <a:r>
              <a:rPr lang="ar-SA" sz="3600" dirty="0"/>
              <a:t> لتزيد دافعيته للتعلم وإدراكه للفائدة العملية للمعرفة.</a:t>
            </a:r>
          </a:p>
          <a:p>
            <a:pPr algn="just" rtl="1">
              <a:buFont typeface="+mj-lt"/>
              <a:buAutoNum type="arabicPeriod"/>
            </a:pPr>
            <a:r>
              <a:rPr lang="ar-SA" sz="3600" b="1" dirty="0"/>
              <a:t>تدريب المعلّمين على علم نفس المراهقة</a:t>
            </a:r>
            <a:r>
              <a:rPr lang="ar-SA" sz="3600" dirty="0"/>
              <a:t> وفهم التغيرات المعرفية والاجتماعية والعاطفية التي يمر بها المراهق.</a:t>
            </a:r>
          </a:p>
          <a:p>
            <a:pPr algn="just" rtl="1">
              <a:buFont typeface="+mj-lt"/>
              <a:buAutoNum type="arabicPeriod"/>
            </a:pPr>
            <a:r>
              <a:rPr lang="ar-SA" sz="3600" b="1" dirty="0"/>
              <a:t>توفير بيئة تعليمية داعمة وآمنة نفسيًا</a:t>
            </a:r>
            <a:r>
              <a:rPr lang="ar-SA" sz="3600" dirty="0"/>
              <a:t> تشجع على الابتكار والتجربة دون خوف من الفشل أو النقد المفرط.</a:t>
            </a:r>
          </a:p>
          <a:p>
            <a:pPr algn="just" rtl="1">
              <a:buNone/>
            </a:pPr>
            <a:endParaRPr lang="en-US" sz="3600" dirty="0"/>
          </a:p>
          <a:p>
            <a:pPr algn="just" rtl="1">
              <a:buNone/>
            </a:pPr>
            <a:r>
              <a:rPr lang="ar-SA" sz="3600" b="1" dirty="0"/>
              <a:t>الهدف</a:t>
            </a:r>
            <a:r>
              <a:rPr lang="ar-SA" sz="3600" dirty="0"/>
              <a:t>: تمكين المراهق من تطوير التفكير النقدي، التحكم الذاتي، والقدرة على التخطيط واتخاذ القرارات بشكل واعٍ ومسؤول.</a:t>
            </a:r>
          </a:p>
        </p:txBody>
      </p:sp>
    </p:spTree>
    <p:extLst>
      <p:ext uri="{BB962C8B-B14F-4D97-AF65-F5344CB8AC3E}">
        <p14:creationId xmlns:p14="http://schemas.microsoft.com/office/powerpoint/2010/main" val="9964448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Freeform 2">
            <a:extLst>
              <a:ext uri="{FF2B5EF4-FFF2-40B4-BE49-F238E27FC236}">
                <a16:creationId xmlns:a16="http://schemas.microsoft.com/office/drawing/2014/main" id="{96FA4EF2-5D08-E996-7978-34663E473450}"/>
              </a:ext>
            </a:extLst>
          </p:cNvPr>
          <p:cNvSpPr/>
          <p:nvPr/>
        </p:nvSpPr>
        <p:spPr>
          <a:xfrm>
            <a:off x="6400800" y="346714"/>
            <a:ext cx="4439069" cy="1143000"/>
          </a:xfrm>
          <a:custGeom>
            <a:avLst/>
            <a:gdLst/>
            <a:ahLst/>
            <a:cxnLst/>
            <a:rect l="l" t="t" r="r" b="b"/>
            <a:pathLst>
              <a:path w="7315200" h="1330036">
                <a:moveTo>
                  <a:pt x="0" y="0"/>
                </a:moveTo>
                <a:lnTo>
                  <a:pt x="7315200" y="0"/>
                </a:lnTo>
                <a:lnTo>
                  <a:pt x="7315200" y="1330036"/>
                </a:lnTo>
                <a:lnTo>
                  <a:pt x="0" y="13300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noProof="0" dirty="0"/>
          </a:p>
        </p:txBody>
      </p:sp>
      <p:grpSp>
        <p:nvGrpSpPr>
          <p:cNvPr id="2" name="Group 2"/>
          <p:cNvGrpSpPr/>
          <p:nvPr/>
        </p:nvGrpSpPr>
        <p:grpSpPr>
          <a:xfrm>
            <a:off x="1414991" y="1543766"/>
            <a:ext cx="771999" cy="771999"/>
            <a:chOff x="0" y="0"/>
            <a:chExt cx="6350000" cy="6350000"/>
          </a:xfrm>
        </p:grpSpPr>
        <p:sp>
          <p:nvSpPr>
            <p:cNvPr id="3" name="Freeform 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txBody>
            <a:bodyPr/>
            <a:lstStyle/>
            <a:p>
              <a:endParaRPr lang="fr-FR" noProof="0" dirty="0"/>
            </a:p>
          </p:txBody>
        </p:sp>
      </p:grpSp>
      <p:grpSp>
        <p:nvGrpSpPr>
          <p:cNvPr id="4" name="Group 4"/>
          <p:cNvGrpSpPr/>
          <p:nvPr/>
        </p:nvGrpSpPr>
        <p:grpSpPr>
          <a:xfrm>
            <a:off x="1414991" y="2447702"/>
            <a:ext cx="771999" cy="771999"/>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txBody>
            <a:bodyPr/>
            <a:lstStyle/>
            <a:p>
              <a:endParaRPr lang="fr-FR" noProof="0" dirty="0"/>
            </a:p>
          </p:txBody>
        </p:sp>
      </p:grpSp>
      <p:grpSp>
        <p:nvGrpSpPr>
          <p:cNvPr id="6" name="Group 6"/>
          <p:cNvGrpSpPr/>
          <p:nvPr/>
        </p:nvGrpSpPr>
        <p:grpSpPr>
          <a:xfrm>
            <a:off x="1414991" y="5007383"/>
            <a:ext cx="771999" cy="771999"/>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txBody>
            <a:bodyPr/>
            <a:lstStyle/>
            <a:p>
              <a:endParaRPr lang="fr-FR" noProof="0" dirty="0"/>
            </a:p>
          </p:txBody>
        </p:sp>
      </p:grpSp>
      <p:grpSp>
        <p:nvGrpSpPr>
          <p:cNvPr id="8" name="Group 8"/>
          <p:cNvGrpSpPr/>
          <p:nvPr/>
        </p:nvGrpSpPr>
        <p:grpSpPr>
          <a:xfrm>
            <a:off x="1414991" y="3727543"/>
            <a:ext cx="771999" cy="771999"/>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txBody>
            <a:bodyPr/>
            <a:lstStyle/>
            <a:p>
              <a:endParaRPr lang="fr-FR" noProof="0" dirty="0"/>
            </a:p>
          </p:txBody>
        </p:sp>
      </p:grpSp>
      <p:sp>
        <p:nvSpPr>
          <p:cNvPr id="10" name="Freeform 10"/>
          <p:cNvSpPr/>
          <p:nvPr/>
        </p:nvSpPr>
        <p:spPr>
          <a:xfrm>
            <a:off x="13781961" y="3651504"/>
            <a:ext cx="3916104" cy="2997599"/>
          </a:xfrm>
          <a:custGeom>
            <a:avLst/>
            <a:gdLst/>
            <a:ahLst/>
            <a:cxnLst/>
            <a:rect l="l" t="t" r="r" b="b"/>
            <a:pathLst>
              <a:path w="3916104" h="2997599">
                <a:moveTo>
                  <a:pt x="0" y="0"/>
                </a:moveTo>
                <a:lnTo>
                  <a:pt x="3916104" y="0"/>
                </a:lnTo>
                <a:lnTo>
                  <a:pt x="3916104" y="2997600"/>
                </a:lnTo>
                <a:lnTo>
                  <a:pt x="0" y="29976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noProof="0" dirty="0"/>
          </a:p>
        </p:txBody>
      </p:sp>
      <p:sp>
        <p:nvSpPr>
          <p:cNvPr id="11" name="TextBox 11"/>
          <p:cNvSpPr txBox="1"/>
          <p:nvPr/>
        </p:nvSpPr>
        <p:spPr>
          <a:xfrm>
            <a:off x="2760146" y="1352550"/>
            <a:ext cx="8573367" cy="760093"/>
          </a:xfrm>
          <a:prstGeom prst="rect">
            <a:avLst/>
          </a:prstGeom>
        </p:spPr>
        <p:txBody>
          <a:bodyPr lIns="0" tIns="0" rIns="0" bIns="0" rtlCol="0" anchor="t">
            <a:spAutoFit/>
          </a:bodyPr>
          <a:lstStyle/>
          <a:p>
            <a:pPr algn="l">
              <a:lnSpc>
                <a:spcPts val="6600"/>
              </a:lnSpc>
            </a:pPr>
            <a:r>
              <a:rPr lang="fr-FR" sz="3300" noProof="0" dirty="0">
                <a:solidFill>
                  <a:srgbClr val="000000"/>
                </a:solidFill>
                <a:latin typeface="Quicksand Medium"/>
                <a:ea typeface="Quicksand Medium"/>
                <a:cs typeface="Quicksand Medium"/>
                <a:sym typeface="Quicksand Medium"/>
              </a:rPr>
              <a:t>introduction</a:t>
            </a:r>
          </a:p>
        </p:txBody>
      </p:sp>
      <p:sp>
        <p:nvSpPr>
          <p:cNvPr id="12" name="TextBox 12"/>
          <p:cNvSpPr txBox="1"/>
          <p:nvPr/>
        </p:nvSpPr>
        <p:spPr>
          <a:xfrm>
            <a:off x="1528385" y="1695416"/>
            <a:ext cx="545211" cy="476284"/>
          </a:xfrm>
          <a:prstGeom prst="rect">
            <a:avLst/>
          </a:prstGeom>
        </p:spPr>
        <p:txBody>
          <a:bodyPr lIns="0" tIns="0" rIns="0" bIns="0" rtlCol="0" anchor="t">
            <a:spAutoFit/>
          </a:bodyPr>
          <a:lstStyle/>
          <a:p>
            <a:pPr algn="ctr">
              <a:lnSpc>
                <a:spcPts val="4239"/>
              </a:lnSpc>
            </a:pPr>
            <a:r>
              <a:rPr lang="fr-FR" sz="2700" noProof="0" dirty="0">
                <a:solidFill>
                  <a:srgbClr val="FFFFFF"/>
                </a:solidFill>
                <a:latin typeface="IreneFlorentina"/>
                <a:ea typeface="IreneFlorentina"/>
                <a:cs typeface="IreneFlorentina"/>
                <a:sym typeface="IreneFlorentina"/>
              </a:rPr>
              <a:t>1</a:t>
            </a:r>
          </a:p>
        </p:txBody>
      </p:sp>
      <p:sp>
        <p:nvSpPr>
          <p:cNvPr id="13" name="TextBox 13"/>
          <p:cNvSpPr txBox="1"/>
          <p:nvPr/>
        </p:nvSpPr>
        <p:spPr>
          <a:xfrm>
            <a:off x="2760146" y="2256487"/>
            <a:ext cx="8573367" cy="760093"/>
          </a:xfrm>
          <a:prstGeom prst="rect">
            <a:avLst/>
          </a:prstGeom>
        </p:spPr>
        <p:txBody>
          <a:bodyPr lIns="0" tIns="0" rIns="0" bIns="0" rtlCol="0" anchor="t">
            <a:spAutoFit/>
          </a:bodyPr>
          <a:lstStyle/>
          <a:p>
            <a:pPr marL="0" lvl="1" indent="0" algn="l">
              <a:lnSpc>
                <a:spcPts val="6600"/>
              </a:lnSpc>
              <a:spcBef>
                <a:spcPct val="0"/>
              </a:spcBef>
            </a:pPr>
            <a:r>
              <a:rPr lang="fr-FR" sz="3300" noProof="0" dirty="0">
                <a:solidFill>
                  <a:srgbClr val="000000"/>
                </a:solidFill>
                <a:latin typeface="Quicksand Medium"/>
                <a:ea typeface="Quicksand Medium"/>
                <a:cs typeface="Quicksand Medium"/>
                <a:sym typeface="Quicksand Medium"/>
              </a:rPr>
              <a:t>Didactique et pédagogie</a:t>
            </a:r>
          </a:p>
        </p:txBody>
      </p:sp>
      <p:sp>
        <p:nvSpPr>
          <p:cNvPr id="14" name="TextBox 14"/>
          <p:cNvSpPr txBox="1"/>
          <p:nvPr/>
        </p:nvSpPr>
        <p:spPr>
          <a:xfrm>
            <a:off x="1528385" y="2533616"/>
            <a:ext cx="545211" cy="476284"/>
          </a:xfrm>
          <a:prstGeom prst="rect">
            <a:avLst/>
          </a:prstGeom>
        </p:spPr>
        <p:txBody>
          <a:bodyPr lIns="0" tIns="0" rIns="0" bIns="0" rtlCol="0" anchor="t">
            <a:spAutoFit/>
          </a:bodyPr>
          <a:lstStyle/>
          <a:p>
            <a:pPr marL="0" lvl="1" indent="0" algn="ctr">
              <a:lnSpc>
                <a:spcPts val="4239"/>
              </a:lnSpc>
              <a:spcBef>
                <a:spcPct val="0"/>
              </a:spcBef>
            </a:pPr>
            <a:r>
              <a:rPr lang="fr-FR" sz="2700" u="none" noProof="0" dirty="0">
                <a:solidFill>
                  <a:srgbClr val="FFFFFF"/>
                </a:solidFill>
                <a:latin typeface="IreneFlorentina"/>
                <a:ea typeface="IreneFlorentina"/>
                <a:cs typeface="IreneFlorentina"/>
                <a:sym typeface="IreneFlorentina"/>
              </a:rPr>
              <a:t>2</a:t>
            </a:r>
          </a:p>
        </p:txBody>
      </p:sp>
      <p:sp>
        <p:nvSpPr>
          <p:cNvPr id="15" name="TextBox 15"/>
          <p:cNvSpPr txBox="1"/>
          <p:nvPr/>
        </p:nvSpPr>
        <p:spPr>
          <a:xfrm>
            <a:off x="2760146" y="4816168"/>
            <a:ext cx="11301818" cy="760093"/>
          </a:xfrm>
          <a:prstGeom prst="rect">
            <a:avLst/>
          </a:prstGeom>
        </p:spPr>
        <p:txBody>
          <a:bodyPr lIns="0" tIns="0" rIns="0" bIns="0" rtlCol="0" anchor="t">
            <a:spAutoFit/>
          </a:bodyPr>
          <a:lstStyle/>
          <a:p>
            <a:pPr marL="0" lvl="1" indent="0" algn="l">
              <a:lnSpc>
                <a:spcPts val="6600"/>
              </a:lnSpc>
              <a:spcBef>
                <a:spcPct val="0"/>
              </a:spcBef>
            </a:pPr>
            <a:r>
              <a:rPr lang="fr-FR" sz="3300" noProof="0" dirty="0">
                <a:solidFill>
                  <a:srgbClr val="000000"/>
                </a:solidFill>
                <a:latin typeface="Quicksand Medium"/>
                <a:ea typeface="Quicksand Medium"/>
                <a:cs typeface="Quicksand Medium"/>
                <a:sym typeface="Quicksand Medium"/>
              </a:rPr>
              <a:t>l'épistémologie et l'histoire des sciences(PC)</a:t>
            </a:r>
          </a:p>
        </p:txBody>
      </p:sp>
      <p:sp>
        <p:nvSpPr>
          <p:cNvPr id="16" name="TextBox 16"/>
          <p:cNvSpPr txBox="1"/>
          <p:nvPr/>
        </p:nvSpPr>
        <p:spPr>
          <a:xfrm>
            <a:off x="1528385" y="5124416"/>
            <a:ext cx="545211" cy="476284"/>
          </a:xfrm>
          <a:prstGeom prst="rect">
            <a:avLst/>
          </a:prstGeom>
        </p:spPr>
        <p:txBody>
          <a:bodyPr lIns="0" tIns="0" rIns="0" bIns="0" rtlCol="0" anchor="t">
            <a:spAutoFit/>
          </a:bodyPr>
          <a:lstStyle/>
          <a:p>
            <a:pPr marL="0" lvl="1" indent="0" algn="ctr">
              <a:lnSpc>
                <a:spcPts val="4239"/>
              </a:lnSpc>
              <a:spcBef>
                <a:spcPct val="0"/>
              </a:spcBef>
            </a:pPr>
            <a:r>
              <a:rPr lang="fr-FR" sz="2700" u="none" noProof="0" dirty="0">
                <a:solidFill>
                  <a:srgbClr val="FFFFFF"/>
                </a:solidFill>
                <a:latin typeface="IreneFlorentina"/>
                <a:ea typeface="IreneFlorentina"/>
                <a:cs typeface="IreneFlorentina"/>
                <a:sym typeface="IreneFlorentina"/>
              </a:rPr>
              <a:t>4</a:t>
            </a:r>
          </a:p>
        </p:txBody>
      </p:sp>
      <p:sp>
        <p:nvSpPr>
          <p:cNvPr id="17" name="TextBox 17"/>
          <p:cNvSpPr txBox="1"/>
          <p:nvPr/>
        </p:nvSpPr>
        <p:spPr>
          <a:xfrm>
            <a:off x="2760146" y="3536327"/>
            <a:ext cx="9237044" cy="760093"/>
          </a:xfrm>
          <a:prstGeom prst="rect">
            <a:avLst/>
          </a:prstGeom>
        </p:spPr>
        <p:txBody>
          <a:bodyPr lIns="0" tIns="0" rIns="0" bIns="0" rtlCol="0" anchor="t">
            <a:spAutoFit/>
          </a:bodyPr>
          <a:lstStyle/>
          <a:p>
            <a:pPr marL="0" lvl="1" indent="0" algn="l">
              <a:lnSpc>
                <a:spcPts val="6600"/>
              </a:lnSpc>
              <a:spcBef>
                <a:spcPct val="0"/>
              </a:spcBef>
            </a:pPr>
            <a:r>
              <a:rPr lang="fr-FR" sz="3300" noProof="0" dirty="0">
                <a:solidFill>
                  <a:srgbClr val="000000"/>
                </a:solidFill>
                <a:latin typeface="Quicksand Medium"/>
                <a:ea typeface="Quicksand Medium"/>
                <a:cs typeface="Quicksand Medium"/>
                <a:sym typeface="Quicksand Medium"/>
              </a:rPr>
              <a:t>Différence et Utilité de la didactique </a:t>
            </a:r>
          </a:p>
        </p:txBody>
      </p:sp>
      <p:sp>
        <p:nvSpPr>
          <p:cNvPr id="18" name="TextBox 18"/>
          <p:cNvSpPr txBox="1"/>
          <p:nvPr/>
        </p:nvSpPr>
        <p:spPr>
          <a:xfrm>
            <a:off x="1528385" y="3829016"/>
            <a:ext cx="545211" cy="476284"/>
          </a:xfrm>
          <a:prstGeom prst="rect">
            <a:avLst/>
          </a:prstGeom>
        </p:spPr>
        <p:txBody>
          <a:bodyPr lIns="0" tIns="0" rIns="0" bIns="0" rtlCol="0" anchor="t">
            <a:spAutoFit/>
          </a:bodyPr>
          <a:lstStyle/>
          <a:p>
            <a:pPr marL="0" lvl="1" indent="0" algn="ctr">
              <a:lnSpc>
                <a:spcPts val="4239"/>
              </a:lnSpc>
              <a:spcBef>
                <a:spcPct val="0"/>
              </a:spcBef>
            </a:pPr>
            <a:r>
              <a:rPr lang="fr-FR" sz="2700" u="none" noProof="0" dirty="0">
                <a:solidFill>
                  <a:srgbClr val="FFFFFF"/>
                </a:solidFill>
                <a:latin typeface="IreneFlorentina"/>
                <a:ea typeface="IreneFlorentina"/>
                <a:cs typeface="IreneFlorentina"/>
                <a:sym typeface="IreneFlorentina"/>
              </a:rPr>
              <a:t>3</a:t>
            </a:r>
          </a:p>
        </p:txBody>
      </p:sp>
      <p:sp>
        <p:nvSpPr>
          <p:cNvPr id="19" name="TextBox 19"/>
          <p:cNvSpPr txBox="1"/>
          <p:nvPr/>
        </p:nvSpPr>
        <p:spPr>
          <a:xfrm>
            <a:off x="6561784" y="400766"/>
            <a:ext cx="3698543" cy="1090042"/>
          </a:xfrm>
          <a:prstGeom prst="rect">
            <a:avLst/>
          </a:prstGeom>
        </p:spPr>
        <p:txBody>
          <a:bodyPr lIns="0" tIns="0" rIns="0" bIns="0" rtlCol="0" anchor="t">
            <a:spAutoFit/>
          </a:bodyPr>
          <a:lstStyle/>
          <a:p>
            <a:pPr marL="0" lvl="0" indent="0" algn="ctr">
              <a:lnSpc>
                <a:spcPts val="8520"/>
              </a:lnSpc>
              <a:spcBef>
                <a:spcPct val="0"/>
              </a:spcBef>
            </a:pPr>
            <a:r>
              <a:rPr lang="fr-FR" sz="7100" noProof="0" dirty="0">
                <a:solidFill>
                  <a:srgbClr val="000000"/>
                </a:solidFill>
                <a:latin typeface="IreneFlorentina"/>
                <a:ea typeface="IreneFlorentina"/>
                <a:cs typeface="IreneFlorentina"/>
                <a:sym typeface="IreneFlorentina"/>
              </a:rPr>
              <a:t>PLAN</a:t>
            </a:r>
          </a:p>
        </p:txBody>
      </p:sp>
      <p:grpSp>
        <p:nvGrpSpPr>
          <p:cNvPr id="20" name="Group 20"/>
          <p:cNvGrpSpPr/>
          <p:nvPr/>
        </p:nvGrpSpPr>
        <p:grpSpPr>
          <a:xfrm>
            <a:off x="1414991" y="6179794"/>
            <a:ext cx="771999" cy="771999"/>
            <a:chOff x="0" y="0"/>
            <a:chExt cx="6350000" cy="6350000"/>
          </a:xfrm>
        </p:grpSpPr>
        <p:sp>
          <p:nvSpPr>
            <p:cNvPr id="21" name="Freeform 2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txBody>
            <a:bodyPr/>
            <a:lstStyle/>
            <a:p>
              <a:endParaRPr lang="fr-FR" noProof="0" dirty="0"/>
            </a:p>
          </p:txBody>
        </p:sp>
      </p:grpSp>
      <p:sp>
        <p:nvSpPr>
          <p:cNvPr id="22" name="TextBox 22"/>
          <p:cNvSpPr txBox="1"/>
          <p:nvPr/>
        </p:nvSpPr>
        <p:spPr>
          <a:xfrm>
            <a:off x="2760146" y="5988579"/>
            <a:ext cx="12186722" cy="760093"/>
          </a:xfrm>
          <a:prstGeom prst="rect">
            <a:avLst/>
          </a:prstGeom>
        </p:spPr>
        <p:txBody>
          <a:bodyPr lIns="0" tIns="0" rIns="0" bIns="0" rtlCol="0" anchor="t">
            <a:spAutoFit/>
          </a:bodyPr>
          <a:lstStyle/>
          <a:p>
            <a:pPr marL="0" lvl="1" indent="0" algn="l">
              <a:lnSpc>
                <a:spcPts val="6600"/>
              </a:lnSpc>
              <a:spcBef>
                <a:spcPct val="0"/>
              </a:spcBef>
            </a:pPr>
            <a:r>
              <a:rPr lang="fr-FR" sz="3300" noProof="0" dirty="0">
                <a:solidFill>
                  <a:srgbClr val="000000"/>
                </a:solidFill>
                <a:latin typeface="Quicksand Medium"/>
                <a:ea typeface="Quicksand Medium"/>
                <a:cs typeface="Quicksand Medium"/>
                <a:sym typeface="Quicksand Medium"/>
              </a:rPr>
              <a:t>Nature et caractéristiques de la science </a:t>
            </a:r>
          </a:p>
        </p:txBody>
      </p:sp>
      <p:sp>
        <p:nvSpPr>
          <p:cNvPr id="23" name="TextBox 23"/>
          <p:cNvSpPr txBox="1"/>
          <p:nvPr/>
        </p:nvSpPr>
        <p:spPr>
          <a:xfrm>
            <a:off x="1528385" y="6267416"/>
            <a:ext cx="545211" cy="476284"/>
          </a:xfrm>
          <a:prstGeom prst="rect">
            <a:avLst/>
          </a:prstGeom>
        </p:spPr>
        <p:txBody>
          <a:bodyPr lIns="0" tIns="0" rIns="0" bIns="0" rtlCol="0" anchor="t">
            <a:spAutoFit/>
          </a:bodyPr>
          <a:lstStyle/>
          <a:p>
            <a:pPr marL="0" lvl="1" indent="0" algn="ctr">
              <a:lnSpc>
                <a:spcPts val="4239"/>
              </a:lnSpc>
              <a:spcBef>
                <a:spcPct val="0"/>
              </a:spcBef>
            </a:pPr>
            <a:r>
              <a:rPr lang="fr-FR" sz="2700" noProof="0" dirty="0">
                <a:solidFill>
                  <a:srgbClr val="FFFFFF"/>
                </a:solidFill>
                <a:latin typeface="IreneFlorentina"/>
                <a:ea typeface="IreneFlorentina"/>
                <a:cs typeface="IreneFlorentina"/>
                <a:sym typeface="IreneFlorentina"/>
              </a:rPr>
              <a:t>5</a:t>
            </a:r>
          </a:p>
        </p:txBody>
      </p:sp>
      <p:grpSp>
        <p:nvGrpSpPr>
          <p:cNvPr id="24" name="Group 24"/>
          <p:cNvGrpSpPr/>
          <p:nvPr/>
        </p:nvGrpSpPr>
        <p:grpSpPr>
          <a:xfrm>
            <a:off x="1414991" y="7189918"/>
            <a:ext cx="771999" cy="771999"/>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txBody>
            <a:bodyPr/>
            <a:lstStyle/>
            <a:p>
              <a:endParaRPr lang="fr-FR" noProof="0" dirty="0"/>
            </a:p>
          </p:txBody>
        </p:sp>
      </p:grpSp>
      <p:sp>
        <p:nvSpPr>
          <p:cNvPr id="26" name="TextBox 26"/>
          <p:cNvSpPr txBox="1"/>
          <p:nvPr/>
        </p:nvSpPr>
        <p:spPr>
          <a:xfrm>
            <a:off x="2760146" y="6998702"/>
            <a:ext cx="11301818" cy="760093"/>
          </a:xfrm>
          <a:prstGeom prst="rect">
            <a:avLst/>
          </a:prstGeom>
        </p:spPr>
        <p:txBody>
          <a:bodyPr lIns="0" tIns="0" rIns="0" bIns="0" rtlCol="0" anchor="t">
            <a:spAutoFit/>
          </a:bodyPr>
          <a:lstStyle/>
          <a:p>
            <a:pPr marL="0" lvl="1" indent="0" algn="l">
              <a:lnSpc>
                <a:spcPts val="6600"/>
              </a:lnSpc>
              <a:spcBef>
                <a:spcPct val="0"/>
              </a:spcBef>
            </a:pPr>
            <a:r>
              <a:rPr lang="fr-FR" sz="3300" noProof="0" dirty="0">
                <a:solidFill>
                  <a:srgbClr val="000000"/>
                </a:solidFill>
                <a:latin typeface="Quicksand Medium"/>
                <a:ea typeface="Quicksand Medium"/>
                <a:cs typeface="Quicksand Medium"/>
                <a:sym typeface="Quicksand Medium"/>
              </a:rPr>
              <a:t>Paradigme et caractéristiques de la science</a:t>
            </a:r>
          </a:p>
        </p:txBody>
      </p:sp>
      <p:sp>
        <p:nvSpPr>
          <p:cNvPr id="27" name="TextBox 27"/>
          <p:cNvSpPr txBox="1"/>
          <p:nvPr/>
        </p:nvSpPr>
        <p:spPr>
          <a:xfrm>
            <a:off x="1528385" y="7334216"/>
            <a:ext cx="545211" cy="476284"/>
          </a:xfrm>
          <a:prstGeom prst="rect">
            <a:avLst/>
          </a:prstGeom>
        </p:spPr>
        <p:txBody>
          <a:bodyPr lIns="0" tIns="0" rIns="0" bIns="0" rtlCol="0" anchor="t">
            <a:spAutoFit/>
          </a:bodyPr>
          <a:lstStyle/>
          <a:p>
            <a:pPr marL="0" lvl="1" indent="0" algn="ctr">
              <a:lnSpc>
                <a:spcPts val="4239"/>
              </a:lnSpc>
              <a:spcBef>
                <a:spcPct val="0"/>
              </a:spcBef>
            </a:pPr>
            <a:r>
              <a:rPr lang="fr-FR" sz="2700" noProof="0" dirty="0">
                <a:solidFill>
                  <a:srgbClr val="FFFFFF"/>
                </a:solidFill>
                <a:latin typeface="IreneFlorentina"/>
                <a:ea typeface="IreneFlorentina"/>
                <a:cs typeface="IreneFlorentina"/>
                <a:sym typeface="IreneFlorentina"/>
              </a:rPr>
              <a:t>6</a:t>
            </a:r>
          </a:p>
        </p:txBody>
      </p:sp>
      <p:grpSp>
        <p:nvGrpSpPr>
          <p:cNvPr id="28" name="Group 28"/>
          <p:cNvGrpSpPr/>
          <p:nvPr/>
        </p:nvGrpSpPr>
        <p:grpSpPr>
          <a:xfrm>
            <a:off x="1414991" y="8133367"/>
            <a:ext cx="771999" cy="771999"/>
            <a:chOff x="0" y="0"/>
            <a:chExt cx="6350000" cy="6350000"/>
          </a:xfrm>
        </p:grpSpPr>
        <p:sp>
          <p:nvSpPr>
            <p:cNvPr id="29" name="Freeform 2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txBody>
            <a:bodyPr/>
            <a:lstStyle/>
            <a:p>
              <a:endParaRPr lang="fr-FR" noProof="0" dirty="0"/>
            </a:p>
          </p:txBody>
        </p:sp>
      </p:grpSp>
      <p:sp>
        <p:nvSpPr>
          <p:cNvPr id="30" name="TextBox 30"/>
          <p:cNvSpPr txBox="1"/>
          <p:nvPr/>
        </p:nvSpPr>
        <p:spPr>
          <a:xfrm>
            <a:off x="2760146" y="8075284"/>
            <a:ext cx="10675012" cy="760093"/>
          </a:xfrm>
          <a:prstGeom prst="rect">
            <a:avLst/>
          </a:prstGeom>
        </p:spPr>
        <p:txBody>
          <a:bodyPr lIns="0" tIns="0" rIns="0" bIns="0" rtlCol="0" anchor="t">
            <a:spAutoFit/>
          </a:bodyPr>
          <a:lstStyle/>
          <a:p>
            <a:pPr marL="0" lvl="1" indent="0" algn="l">
              <a:lnSpc>
                <a:spcPts val="6600"/>
              </a:lnSpc>
              <a:spcBef>
                <a:spcPct val="0"/>
              </a:spcBef>
            </a:pPr>
            <a:r>
              <a:rPr lang="fr-FR" sz="3300" noProof="0" dirty="0">
                <a:solidFill>
                  <a:srgbClr val="000000"/>
                </a:solidFill>
                <a:latin typeface="Quicksand Medium"/>
                <a:ea typeface="Quicksand Medium"/>
                <a:cs typeface="Quicksand Medium"/>
                <a:sym typeface="Quicksand Medium"/>
              </a:rPr>
              <a:t>L’Énergie (Histoire, Découverte et Mesure)</a:t>
            </a:r>
          </a:p>
        </p:txBody>
      </p:sp>
      <p:sp>
        <p:nvSpPr>
          <p:cNvPr id="31" name="TextBox 31"/>
          <p:cNvSpPr txBox="1"/>
          <p:nvPr/>
        </p:nvSpPr>
        <p:spPr>
          <a:xfrm>
            <a:off x="1528385" y="8218730"/>
            <a:ext cx="545211" cy="476284"/>
          </a:xfrm>
          <a:prstGeom prst="rect">
            <a:avLst/>
          </a:prstGeom>
        </p:spPr>
        <p:txBody>
          <a:bodyPr lIns="0" tIns="0" rIns="0" bIns="0" rtlCol="0" anchor="t">
            <a:spAutoFit/>
          </a:bodyPr>
          <a:lstStyle/>
          <a:p>
            <a:pPr marL="0" lvl="1" indent="0" algn="ctr">
              <a:lnSpc>
                <a:spcPts val="4239"/>
              </a:lnSpc>
              <a:spcBef>
                <a:spcPct val="0"/>
              </a:spcBef>
            </a:pPr>
            <a:r>
              <a:rPr lang="fr-FR" sz="2700" noProof="0" dirty="0">
                <a:solidFill>
                  <a:srgbClr val="FFFFFF"/>
                </a:solidFill>
                <a:latin typeface="IreneFlorentina"/>
                <a:ea typeface="IreneFlorentina"/>
                <a:cs typeface="IreneFlorentina"/>
                <a:sym typeface="IreneFlorentina"/>
              </a:rPr>
              <a:t>7</a:t>
            </a:r>
          </a:p>
        </p:txBody>
      </p:sp>
      <p:grpSp>
        <p:nvGrpSpPr>
          <p:cNvPr id="32" name="Group 32"/>
          <p:cNvGrpSpPr/>
          <p:nvPr/>
        </p:nvGrpSpPr>
        <p:grpSpPr>
          <a:xfrm>
            <a:off x="1414991" y="9076816"/>
            <a:ext cx="771999" cy="771999"/>
            <a:chOff x="0" y="0"/>
            <a:chExt cx="6350000" cy="6350000"/>
          </a:xfrm>
        </p:grpSpPr>
        <p:sp>
          <p:nvSpPr>
            <p:cNvPr id="33" name="Freeform 3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solidFill>
          </p:spPr>
          <p:txBody>
            <a:bodyPr/>
            <a:lstStyle/>
            <a:p>
              <a:endParaRPr lang="fr-FR" noProof="0" dirty="0"/>
            </a:p>
          </p:txBody>
        </p:sp>
      </p:grpSp>
      <p:sp>
        <p:nvSpPr>
          <p:cNvPr id="34" name="TextBox 34"/>
          <p:cNvSpPr txBox="1"/>
          <p:nvPr/>
        </p:nvSpPr>
        <p:spPr>
          <a:xfrm>
            <a:off x="2760146" y="9018733"/>
            <a:ext cx="10675012" cy="760093"/>
          </a:xfrm>
          <a:prstGeom prst="rect">
            <a:avLst/>
          </a:prstGeom>
        </p:spPr>
        <p:txBody>
          <a:bodyPr lIns="0" tIns="0" rIns="0" bIns="0" rtlCol="0" anchor="t">
            <a:spAutoFit/>
          </a:bodyPr>
          <a:lstStyle/>
          <a:p>
            <a:pPr marL="0" lvl="1" indent="0" algn="l">
              <a:lnSpc>
                <a:spcPts val="6600"/>
              </a:lnSpc>
              <a:spcBef>
                <a:spcPct val="0"/>
              </a:spcBef>
            </a:pPr>
            <a:r>
              <a:rPr lang="fr-FR" sz="3300" b="1" noProof="0" dirty="0">
                <a:solidFill>
                  <a:srgbClr val="000000"/>
                </a:solidFill>
                <a:latin typeface="Quicksand Medium"/>
                <a:ea typeface="Quicksand Medium"/>
                <a:cs typeface="Quicksand Medium"/>
                <a:sym typeface="Quicksand Medium"/>
              </a:rPr>
              <a:t>conclusion</a:t>
            </a:r>
          </a:p>
        </p:txBody>
      </p:sp>
      <p:sp>
        <p:nvSpPr>
          <p:cNvPr id="35" name="TextBox 35"/>
          <p:cNvSpPr txBox="1"/>
          <p:nvPr/>
        </p:nvSpPr>
        <p:spPr>
          <a:xfrm>
            <a:off x="1528385" y="9162179"/>
            <a:ext cx="545211" cy="530351"/>
          </a:xfrm>
          <a:prstGeom prst="rect">
            <a:avLst/>
          </a:prstGeom>
        </p:spPr>
        <p:txBody>
          <a:bodyPr lIns="0" tIns="0" rIns="0" bIns="0" rtlCol="0" anchor="t">
            <a:spAutoFit/>
          </a:bodyPr>
          <a:lstStyle/>
          <a:p>
            <a:pPr marL="0" lvl="1" indent="0" algn="ctr">
              <a:lnSpc>
                <a:spcPts val="4239"/>
              </a:lnSpc>
              <a:spcBef>
                <a:spcPct val="0"/>
              </a:spcBef>
            </a:pPr>
            <a:r>
              <a:rPr lang="fr-FR" sz="2700" noProof="0" dirty="0">
                <a:solidFill>
                  <a:srgbClr val="FFFFFF"/>
                </a:solidFill>
                <a:latin typeface="IreneFlorentina"/>
                <a:ea typeface="IreneFlorentina"/>
                <a:cs typeface="IreneFlorentina"/>
                <a:sym typeface="IreneFlorentina"/>
              </a:rPr>
              <a:t>8</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93D77EDC-BE02-4CD4-06F9-0EF74015F72E}"/>
              </a:ext>
            </a:extLst>
          </p:cNvPr>
          <p:cNvGraphicFramePr>
            <a:graphicFrameLocks noGrp="1"/>
          </p:cNvGraphicFramePr>
          <p:nvPr>
            <p:extLst>
              <p:ext uri="{D42A27DB-BD31-4B8C-83A1-F6EECF244321}">
                <p14:modId xmlns:p14="http://schemas.microsoft.com/office/powerpoint/2010/main" val="2950575947"/>
              </p:ext>
            </p:extLst>
          </p:nvPr>
        </p:nvGraphicFramePr>
        <p:xfrm>
          <a:off x="807308" y="2813380"/>
          <a:ext cx="16672465" cy="6187440"/>
        </p:xfrm>
        <a:graphic>
          <a:graphicData uri="http://schemas.openxmlformats.org/drawingml/2006/table">
            <a:tbl>
              <a:tblPr firstRow="1" bandRow="1">
                <a:tableStyleId>{5A111915-BE36-4E01-A7E5-04B1672EAD32}</a:tableStyleId>
              </a:tblPr>
              <a:tblGrid>
                <a:gridCol w="8489092">
                  <a:extLst>
                    <a:ext uri="{9D8B030D-6E8A-4147-A177-3AD203B41FA5}">
                      <a16:colId xmlns:a16="http://schemas.microsoft.com/office/drawing/2014/main" val="4138246952"/>
                    </a:ext>
                  </a:extLst>
                </a:gridCol>
                <a:gridCol w="412726">
                  <a:extLst>
                    <a:ext uri="{9D8B030D-6E8A-4147-A177-3AD203B41FA5}">
                      <a16:colId xmlns:a16="http://schemas.microsoft.com/office/drawing/2014/main" val="2791918172"/>
                    </a:ext>
                  </a:extLst>
                </a:gridCol>
                <a:gridCol w="7770647">
                  <a:extLst>
                    <a:ext uri="{9D8B030D-6E8A-4147-A177-3AD203B41FA5}">
                      <a16:colId xmlns:a16="http://schemas.microsoft.com/office/drawing/2014/main" val="4263939891"/>
                    </a:ext>
                  </a:extLst>
                </a:gridCol>
              </a:tblGrid>
              <a:tr h="0">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p>
                      <a:pPr algn="r" rtl="1"/>
                      <a:endParaRPr lang="en-US" dirty="0"/>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12966">
                <a:tc>
                  <a:txBody>
                    <a:bodyPr/>
                    <a:lstStyle/>
                    <a:p>
                      <a:pPr algn="r" rtl="1"/>
                      <a:r>
                        <a:rPr lang="ar-SA" sz="3600" b="1" kern="1200" dirty="0">
                          <a:solidFill>
                            <a:schemeClr val="tx1"/>
                          </a:solidFill>
                          <a:latin typeface="+mn-lt"/>
                          <a:ea typeface="+mn-ea"/>
                          <a:cs typeface="+mn-cs"/>
                        </a:rPr>
                        <a:t>المراهقة</a:t>
                      </a:r>
                      <a:r>
                        <a:rPr lang="ar-SA" sz="3600" kern="1200" dirty="0">
                          <a:solidFill>
                            <a:schemeClr val="tx1"/>
                          </a:solidFill>
                          <a:latin typeface="+mn-lt"/>
                          <a:ea typeface="+mn-ea"/>
                          <a:cs typeface="+mn-cs"/>
                        </a:rPr>
                        <a:t> هي مرحلة </a:t>
                      </a:r>
                      <a:r>
                        <a:rPr lang="ar-SA" sz="3600" b="1" kern="1200" dirty="0">
                          <a:solidFill>
                            <a:schemeClr val="tx1"/>
                          </a:solidFill>
                          <a:latin typeface="+mn-lt"/>
                          <a:ea typeface="+mn-ea"/>
                          <a:cs typeface="+mn-cs"/>
                        </a:rPr>
                        <a:t>نمائية انتقالية </a:t>
                      </a:r>
                      <a:r>
                        <a:rPr lang="ar-SA" sz="3600" kern="1200" dirty="0">
                          <a:solidFill>
                            <a:schemeClr val="tx1"/>
                          </a:solidFill>
                          <a:latin typeface="+mn-lt"/>
                          <a:ea typeface="+mn-ea"/>
                          <a:cs typeface="+mn-cs"/>
                        </a:rPr>
                        <a:t>تقع بين الطفولة والرشد،</a:t>
                      </a:r>
                      <a:r>
                        <a:rPr lang="en-US" sz="3600" kern="1200" dirty="0">
                          <a:solidFill>
                            <a:schemeClr val="tx1"/>
                          </a:solidFill>
                          <a:latin typeface="+mn-lt"/>
                          <a:ea typeface="+mn-ea"/>
                          <a:cs typeface="+mn-cs"/>
                        </a:rPr>
                        <a:t> </a:t>
                      </a:r>
                      <a:r>
                        <a:rPr lang="ar-SA" sz="3600" kern="1200" dirty="0">
                          <a:solidFill>
                            <a:schemeClr val="tx1"/>
                          </a:solidFill>
                          <a:latin typeface="+mn-lt"/>
                          <a:ea typeface="+mn-ea"/>
                          <a:cs typeface="+mn-cs"/>
                        </a:rPr>
                        <a:t>تتميز بتغيرات:</a:t>
                      </a:r>
                    </a:p>
                    <a:p>
                      <a:pPr algn="r" rtl="1"/>
                      <a:r>
                        <a:rPr lang="ar-SA" sz="3600" b="1" kern="1200" dirty="0">
                          <a:solidFill>
                            <a:schemeClr val="tx1"/>
                          </a:solidFill>
                          <a:latin typeface="+mn-lt"/>
                          <a:ea typeface="+mn-ea"/>
                          <a:cs typeface="+mn-cs"/>
                        </a:rPr>
                        <a:t>جسمية</a:t>
                      </a:r>
                      <a:r>
                        <a:rPr lang="ar-SA" sz="3600" kern="1200" dirty="0">
                          <a:solidFill>
                            <a:schemeClr val="tx1"/>
                          </a:solidFill>
                          <a:latin typeface="+mn-lt"/>
                          <a:ea typeface="+mn-ea"/>
                          <a:cs typeface="+mn-cs"/>
                        </a:rPr>
                        <a:t> (البلوغ والنضج الجسدي)</a:t>
                      </a:r>
                    </a:p>
                    <a:p>
                      <a:pPr algn="r" rtl="1"/>
                      <a:r>
                        <a:rPr lang="ar-SA" sz="3600" b="1" kern="1200" dirty="0">
                          <a:solidFill>
                            <a:schemeClr val="tx1"/>
                          </a:solidFill>
                          <a:latin typeface="+mn-lt"/>
                          <a:ea typeface="+mn-ea"/>
                          <a:cs typeface="+mn-cs"/>
                        </a:rPr>
                        <a:t>نفسية</a:t>
                      </a:r>
                      <a:r>
                        <a:rPr lang="ar-SA" sz="3600" kern="1200" dirty="0">
                          <a:solidFill>
                            <a:schemeClr val="tx1"/>
                          </a:solidFill>
                          <a:latin typeface="+mn-lt"/>
                          <a:ea typeface="+mn-ea"/>
                          <a:cs typeface="+mn-cs"/>
                        </a:rPr>
                        <a:t> (تقلبات انفعالية، البحث عن الهوية)</a:t>
                      </a:r>
                    </a:p>
                    <a:p>
                      <a:pPr algn="r" rtl="1"/>
                      <a:r>
                        <a:rPr lang="ar-SA" sz="3600" b="1" kern="1200" dirty="0">
                          <a:solidFill>
                            <a:schemeClr val="tx1"/>
                          </a:solidFill>
                          <a:latin typeface="+mn-lt"/>
                          <a:ea typeface="+mn-ea"/>
                          <a:cs typeface="+mn-cs"/>
                        </a:rPr>
                        <a:t>عقلية</a:t>
                      </a:r>
                      <a:r>
                        <a:rPr lang="ar-SA" sz="3600" kern="1200" dirty="0">
                          <a:solidFill>
                            <a:schemeClr val="tx1"/>
                          </a:solidFill>
                          <a:latin typeface="+mn-lt"/>
                          <a:ea typeface="+mn-ea"/>
                          <a:cs typeface="+mn-cs"/>
                        </a:rPr>
                        <a:t> (تطور التفكير)</a:t>
                      </a:r>
                    </a:p>
                    <a:p>
                      <a:pPr algn="r" rtl="1"/>
                      <a:r>
                        <a:rPr lang="ar-SA" sz="3600" b="1" kern="1200" dirty="0">
                          <a:solidFill>
                            <a:schemeClr val="tx1"/>
                          </a:solidFill>
                          <a:latin typeface="+mn-lt"/>
                          <a:ea typeface="+mn-ea"/>
                          <a:cs typeface="+mn-cs"/>
                        </a:rPr>
                        <a:t>اجتماعية</a:t>
                      </a:r>
                      <a:r>
                        <a:rPr lang="ar-SA" sz="3600" kern="1200" dirty="0">
                          <a:solidFill>
                            <a:schemeClr val="tx1"/>
                          </a:solidFill>
                          <a:latin typeface="+mn-lt"/>
                          <a:ea typeface="+mn-ea"/>
                          <a:cs typeface="+mn-cs"/>
                        </a:rPr>
                        <a:t> (الاستقلال عن الأسرة، تكوين العلاقات)</a:t>
                      </a:r>
                      <a:endParaRPr lang="en-US" sz="3600" kern="1200" dirty="0">
                        <a:solidFill>
                          <a:schemeClr val="tx1"/>
                        </a:solidFill>
                        <a:latin typeface="+mn-lt"/>
                        <a:ea typeface="+mn-ea"/>
                        <a:cs typeface="+mn-cs"/>
                      </a:endParaRPr>
                    </a:p>
                    <a:p>
                      <a:pPr algn="r" rtl="1"/>
                      <a:endParaRPr lang="ar-SA" sz="3600" kern="1200" dirty="0">
                        <a:solidFill>
                          <a:schemeClr val="tx1"/>
                        </a:solidFill>
                        <a:latin typeface="+mn-lt"/>
                        <a:ea typeface="+mn-ea"/>
                        <a:cs typeface="+mn-cs"/>
                      </a:endParaRPr>
                    </a:p>
                    <a:p>
                      <a:pPr algn="r" rtl="1"/>
                      <a:r>
                        <a:rPr lang="ar-SA" sz="3600" kern="1200" dirty="0">
                          <a:solidFill>
                            <a:schemeClr val="tx1"/>
                          </a:solidFill>
                          <a:latin typeface="+mn-lt"/>
                          <a:ea typeface="+mn-ea"/>
                          <a:cs typeface="+mn-cs"/>
                        </a:rPr>
                        <a:t>وتبدأ غالبًا مع ظهور علامات البلوغ وتنتهي باكتمال النضج النفسي والاجتماعي.</a:t>
                      </a:r>
                    </a:p>
                  </a:txBody>
                  <a:tcPr>
                    <a:lnR>
                      <a:noFill/>
                    </a:lnR>
                    <a:solidFill>
                      <a:srgbClr val="FFFFCC"/>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r" rtl="1"/>
                      <a:r>
                        <a:rPr lang="ar-SA" sz="3600" b="0" i="0" dirty="0"/>
                        <a:t>المراهقة مشتقة من الفعل راهقَ، ويقال:</a:t>
                      </a:r>
                      <a:r>
                        <a:rPr lang="en-US" sz="3600" b="0" i="0" dirty="0"/>
                        <a:t> </a:t>
                      </a:r>
                      <a:r>
                        <a:rPr lang="ar-SA" sz="3600" b="1" i="0" dirty="0"/>
                        <a:t>راهقَ</a:t>
                      </a:r>
                      <a:r>
                        <a:rPr lang="ar-SA" sz="3600" b="0" i="0" dirty="0"/>
                        <a:t> الغلامُ أي قاربَ البلوغ ولم يبلغه بعد.</a:t>
                      </a:r>
                      <a:endParaRPr lang="en-US" sz="3600" b="0" i="0" dirty="0"/>
                    </a:p>
                    <a:p>
                      <a:pPr algn="r" rtl="1"/>
                      <a:br>
                        <a:rPr lang="ar-SA" sz="3600" b="0" i="0" dirty="0"/>
                      </a:br>
                      <a:r>
                        <a:rPr lang="ar-SA" sz="3600" b="0" i="0" dirty="0"/>
                        <a:t>وجاء في </a:t>
                      </a:r>
                      <a:r>
                        <a:rPr lang="ar-SA" sz="3600" b="1" i="0" dirty="0"/>
                        <a:t>لسان العرب</a:t>
                      </a:r>
                      <a:r>
                        <a:rPr lang="ar-SA" sz="3600" b="0" i="0" dirty="0"/>
                        <a:t>:</a:t>
                      </a:r>
                    </a:p>
                    <a:p>
                      <a:pPr algn="r" rtl="1"/>
                      <a:r>
                        <a:rPr lang="ar-SA" sz="3600" b="0" i="0" dirty="0"/>
                        <a:t>راهق الغلامُ الحُلُمَ: أي دنا منه واقترب.</a:t>
                      </a:r>
                    </a:p>
                    <a:p>
                      <a:pPr algn="r" rtl="1"/>
                      <a:endParaRPr lang="en-US" sz="3600" b="0" i="0" dirty="0"/>
                    </a:p>
                    <a:p>
                      <a:pPr algn="r" rtl="1"/>
                      <a:r>
                        <a:rPr lang="ar-SA" sz="3600" b="0" i="0" dirty="0"/>
                        <a:t>إذن </a:t>
                      </a:r>
                      <a:r>
                        <a:rPr lang="ar-SA" sz="3600" b="1" i="0" dirty="0"/>
                        <a:t>المراهقة</a:t>
                      </a:r>
                      <a:r>
                        <a:rPr lang="ar-SA" sz="3600" b="0" i="0" dirty="0"/>
                        <a:t> لغةً تعني: الاقتراب والمشارفة على البلوغ.</a:t>
                      </a:r>
                    </a:p>
                    <a:p>
                      <a:pPr algn="r" rtl="1"/>
                      <a:endParaRPr lang="en-US" sz="4400" dirty="0"/>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25" name="Image 9" descr="Une image contenant Rectangle, capture d’écran, conception&#10;&#10;Le contenu généré par l’IA peut être incorrect.">
            <a:extLst>
              <a:ext uri="{FF2B5EF4-FFF2-40B4-BE49-F238E27FC236}">
                <a16:creationId xmlns:a16="http://schemas.microsoft.com/office/drawing/2014/main" id="{4DFD5EFC-71FE-6155-6F14-C22E228535F0}"/>
              </a:ext>
            </a:extLst>
          </p:cNvPr>
          <p:cNvPicPr>
            <a:picLocks noChangeAspect="1"/>
          </p:cNvPicPr>
          <p:nvPr/>
        </p:nvPicPr>
        <p:blipFill>
          <a:blip r:embed="rId2">
            <a:duotone>
              <a:schemeClr val="accent5">
                <a:shade val="45000"/>
                <a:satMod val="135000"/>
              </a:schemeClr>
              <a:prstClr val="white"/>
            </a:duotone>
          </a:blip>
          <a:stretch>
            <a:fillRect/>
          </a:stretch>
        </p:blipFill>
        <p:spPr>
          <a:xfrm>
            <a:off x="10865613" y="1592851"/>
            <a:ext cx="6629400" cy="893525"/>
          </a:xfrm>
          <a:prstGeom prst="rect">
            <a:avLst/>
          </a:prstGeom>
        </p:spPr>
      </p:pic>
      <p:sp>
        <p:nvSpPr>
          <p:cNvPr id="26" name="TextBox 2">
            <a:extLst>
              <a:ext uri="{FF2B5EF4-FFF2-40B4-BE49-F238E27FC236}">
                <a16:creationId xmlns:a16="http://schemas.microsoft.com/office/drawing/2014/main" id="{90E1DCBA-48B3-E60C-5D68-CF991A901491}"/>
              </a:ext>
            </a:extLst>
          </p:cNvPr>
          <p:cNvSpPr txBox="1"/>
          <p:nvPr/>
        </p:nvSpPr>
        <p:spPr>
          <a:xfrm>
            <a:off x="12835327" y="1425885"/>
            <a:ext cx="2419913" cy="963149"/>
          </a:xfrm>
          <a:prstGeom prst="rect">
            <a:avLst/>
          </a:prstGeom>
        </p:spPr>
        <p:txBody>
          <a:bodyPr wrap="square" lIns="0" tIns="0" rIns="0" bIns="0" rtlCol="0" anchor="t">
            <a:spAutoFit/>
          </a:bodyPr>
          <a:lstStyle/>
          <a:p>
            <a:pPr algn="ctr">
              <a:lnSpc>
                <a:spcPts val="8400"/>
              </a:lnSpc>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27" name="TextBox 2">
            <a:extLst>
              <a:ext uri="{FF2B5EF4-FFF2-40B4-BE49-F238E27FC236}">
                <a16:creationId xmlns:a16="http://schemas.microsoft.com/office/drawing/2014/main" id="{CB47C64C-D1A6-369F-1805-B69A6DB318E6}"/>
              </a:ext>
            </a:extLst>
          </p:cNvPr>
          <p:cNvSpPr txBox="1"/>
          <p:nvPr/>
        </p:nvSpPr>
        <p:spPr>
          <a:xfrm>
            <a:off x="11141185" y="1444841"/>
            <a:ext cx="1751855" cy="963149"/>
          </a:xfrm>
          <a:prstGeom prst="rect">
            <a:avLst/>
          </a:prstGeom>
        </p:spPr>
        <p:txBody>
          <a:bodyPr wrap="square" lIns="0" tIns="0" rIns="0" bIns="0" rtlCol="0" anchor="t">
            <a:spAutoFit/>
          </a:bodyPr>
          <a:lstStyle/>
          <a:p>
            <a:pPr algn="ctr">
              <a:lnSpc>
                <a:spcPts val="8400"/>
              </a:lnSpc>
              <a:spcBef>
                <a:spcPct val="0"/>
              </a:spcBef>
            </a:pPr>
            <a:r>
              <a:rPr lang="ar-SA" sz="5400" dirty="0">
                <a:solidFill>
                  <a:schemeClr val="accent1">
                    <a:lumMod val="75000"/>
                  </a:schemeClr>
                </a:solidFill>
              </a:rPr>
              <a:t>العربي</a:t>
            </a:r>
            <a:endParaRPr lang="fr-FR" sz="4800" dirty="0">
              <a:solidFill>
                <a:schemeClr val="accent1">
                  <a:lumMod val="75000"/>
                </a:schemeClr>
              </a:solidFill>
              <a:latin typeface="IreneFlorentina"/>
              <a:sym typeface="IreneFlorentina"/>
            </a:endParaRPr>
          </a:p>
        </p:txBody>
      </p:sp>
      <p:sp>
        <p:nvSpPr>
          <p:cNvPr id="30" name="TextBox 2">
            <a:extLst>
              <a:ext uri="{FF2B5EF4-FFF2-40B4-BE49-F238E27FC236}">
                <a16:creationId xmlns:a16="http://schemas.microsoft.com/office/drawing/2014/main" id="{6CE6373E-82E9-884B-4D1E-17F2AFBF496C}"/>
              </a:ext>
            </a:extLst>
          </p:cNvPr>
          <p:cNvSpPr txBox="1"/>
          <p:nvPr/>
        </p:nvSpPr>
        <p:spPr>
          <a:xfrm>
            <a:off x="15407640" y="1451768"/>
            <a:ext cx="1601689" cy="963149"/>
          </a:xfrm>
          <a:prstGeom prst="rect">
            <a:avLst/>
          </a:prstGeom>
        </p:spPr>
        <p:txBody>
          <a:bodyPr wrap="square" lIns="0" tIns="0" rIns="0" bIns="0" rtlCol="0" anchor="t">
            <a:spAutoFit/>
          </a:bodyPr>
          <a:lstStyle/>
          <a:p>
            <a:pPr algn="ctr">
              <a:lnSpc>
                <a:spcPts val="8400"/>
              </a:lnSpc>
              <a:spcBef>
                <a:spcPct val="0"/>
              </a:spcBef>
            </a:pPr>
            <a:r>
              <a:rPr lang="ar-SA" sz="4800" dirty="0">
                <a:solidFill>
                  <a:schemeClr val="accent1">
                    <a:lumMod val="75000"/>
                  </a:schemeClr>
                </a:solidFill>
                <a:latin typeface="IreneFlorentina"/>
              </a:rPr>
              <a:t>المراهقة</a:t>
            </a:r>
            <a:endParaRPr lang="fr-FR" sz="4800" dirty="0">
              <a:solidFill>
                <a:schemeClr val="accent1">
                  <a:lumMod val="75000"/>
                </a:schemeClr>
              </a:solidFill>
              <a:latin typeface="IreneFlorentina"/>
              <a:sym typeface="IreneFlorentina"/>
            </a:endParaRPr>
          </a:p>
        </p:txBody>
      </p:sp>
      <p:pic>
        <p:nvPicPr>
          <p:cNvPr id="31" name="Image 9" descr="Une image contenant Rectangle, capture d’écran, conception&#10;&#10;Le contenu généré par l’IA peut être incorrect.">
            <a:extLst>
              <a:ext uri="{FF2B5EF4-FFF2-40B4-BE49-F238E27FC236}">
                <a16:creationId xmlns:a16="http://schemas.microsoft.com/office/drawing/2014/main" id="{974F189D-F65E-938A-D45E-D6175FB20451}"/>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32" name="TextBox 2">
            <a:extLst>
              <a:ext uri="{FF2B5EF4-FFF2-40B4-BE49-F238E27FC236}">
                <a16:creationId xmlns:a16="http://schemas.microsoft.com/office/drawing/2014/main" id="{F35CEA64-D96D-0303-E629-CD42D77AD03F}"/>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DEF23F-5E71-B6D8-E342-372FA12FD868}"/>
            </a:ext>
          </a:extLst>
        </p:cNvPr>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E6E8C557-D0C2-FC63-1389-66FD23ADBD77}"/>
              </a:ext>
            </a:extLst>
          </p:cNvPr>
          <p:cNvGraphicFramePr>
            <a:graphicFrameLocks noGrp="1"/>
          </p:cNvGraphicFramePr>
          <p:nvPr>
            <p:extLst>
              <p:ext uri="{D42A27DB-BD31-4B8C-83A1-F6EECF244321}">
                <p14:modId xmlns:p14="http://schemas.microsoft.com/office/powerpoint/2010/main" val="809147124"/>
              </p:ext>
            </p:extLst>
          </p:nvPr>
        </p:nvGraphicFramePr>
        <p:xfrm>
          <a:off x="835017" y="2857500"/>
          <a:ext cx="16672465" cy="5516880"/>
        </p:xfrm>
        <a:graphic>
          <a:graphicData uri="http://schemas.openxmlformats.org/drawingml/2006/table">
            <a:tbl>
              <a:tblPr firstRow="1" bandRow="1">
                <a:tableStyleId>{5A111915-BE36-4E01-A7E5-04B1672EAD32}</a:tableStyleId>
              </a:tblPr>
              <a:tblGrid>
                <a:gridCol w="8082119">
                  <a:extLst>
                    <a:ext uri="{9D8B030D-6E8A-4147-A177-3AD203B41FA5}">
                      <a16:colId xmlns:a16="http://schemas.microsoft.com/office/drawing/2014/main" val="4138246952"/>
                    </a:ext>
                  </a:extLst>
                </a:gridCol>
                <a:gridCol w="819699">
                  <a:extLst>
                    <a:ext uri="{9D8B030D-6E8A-4147-A177-3AD203B41FA5}">
                      <a16:colId xmlns:a16="http://schemas.microsoft.com/office/drawing/2014/main" val="2791918172"/>
                    </a:ext>
                  </a:extLst>
                </a:gridCol>
                <a:gridCol w="7770647">
                  <a:extLst>
                    <a:ext uri="{9D8B030D-6E8A-4147-A177-3AD203B41FA5}">
                      <a16:colId xmlns:a16="http://schemas.microsoft.com/office/drawing/2014/main" val="4263939891"/>
                    </a:ext>
                  </a:extLst>
                </a:gridCol>
              </a:tblGrid>
              <a:tr h="0">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p>
                      <a:pPr algn="r" rtl="1"/>
                      <a:endParaRPr lang="en-US" dirty="0"/>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12966">
                <a:tc>
                  <a:txBody>
                    <a:bodyPr/>
                    <a:lstStyle/>
                    <a:p>
                      <a:pPr algn="l" rtl="0"/>
                      <a:r>
                        <a:rPr lang="en-US" sz="3600" b="0" i="0" dirty="0" err="1"/>
                        <a:t>Période</a:t>
                      </a:r>
                      <a:r>
                        <a:rPr lang="en-US" sz="3600" b="0" i="0" dirty="0"/>
                        <a:t> de transition entre </a:t>
                      </a:r>
                      <a:r>
                        <a:rPr lang="en-US" sz="3600" b="0" i="0" dirty="0" err="1"/>
                        <a:t>l’enfance</a:t>
                      </a:r>
                      <a:r>
                        <a:rPr lang="en-US" sz="3600" b="0" i="0" dirty="0"/>
                        <a:t> et </a:t>
                      </a:r>
                      <a:r>
                        <a:rPr lang="en-US" sz="3600" b="0" i="0" dirty="0" err="1"/>
                        <a:t>l’âge</a:t>
                      </a:r>
                      <a:r>
                        <a:rPr lang="en-US" sz="3600" b="0" i="0" dirty="0"/>
                        <a:t> </a:t>
                      </a:r>
                      <a:r>
                        <a:rPr lang="en-US" sz="3600" b="0" i="0" dirty="0" err="1"/>
                        <a:t>adulte</a:t>
                      </a:r>
                      <a:r>
                        <a:rPr lang="en-US" sz="3600" b="0" i="0" dirty="0"/>
                        <a:t>, </a:t>
                      </a:r>
                      <a:r>
                        <a:rPr lang="en-US" sz="3600" b="0" i="0" dirty="0" err="1"/>
                        <a:t>caractérisée</a:t>
                      </a:r>
                      <a:r>
                        <a:rPr lang="en-US" sz="3600" b="0" i="0" dirty="0"/>
                        <a:t> par des transformations physiques, </a:t>
                      </a:r>
                      <a:r>
                        <a:rPr lang="en-US" sz="3600" b="0" i="0" dirty="0" err="1"/>
                        <a:t>psychologiques</a:t>
                      </a:r>
                      <a:r>
                        <a:rPr lang="en-US" sz="3600" b="0" i="0" dirty="0"/>
                        <a:t> et </a:t>
                      </a:r>
                      <a:r>
                        <a:rPr lang="en-US" sz="3600" b="0" i="0" dirty="0" err="1"/>
                        <a:t>sociales</a:t>
                      </a:r>
                      <a:r>
                        <a:rPr lang="en-US" sz="3600" b="0" i="0" dirty="0"/>
                        <a:t>.</a:t>
                      </a:r>
                    </a:p>
                    <a:p>
                      <a:pPr algn="l" rtl="0"/>
                      <a:endParaRPr lang="en-US" sz="3600" b="0" i="0" dirty="0"/>
                    </a:p>
                    <a:p>
                      <a:pPr algn="r" rtl="1"/>
                      <a:r>
                        <a:rPr lang="ar-SA" sz="3600" b="0" i="0" dirty="0"/>
                        <a:t>هي مرحلة </a:t>
                      </a:r>
                      <a:r>
                        <a:rPr lang="ar-SA" sz="3600" b="1" i="0" dirty="0"/>
                        <a:t>انتقالية</a:t>
                      </a:r>
                      <a:r>
                        <a:rPr lang="ar-SA" sz="3600" b="0" i="0" dirty="0"/>
                        <a:t> بين الطفولة والرشد، تتميز بتغيرات </a:t>
                      </a:r>
                      <a:r>
                        <a:rPr lang="ar-SA" sz="3600" b="1" i="0" dirty="0"/>
                        <a:t>جسدية</a:t>
                      </a:r>
                      <a:r>
                        <a:rPr lang="ar-SA" sz="3600" b="0" i="0" dirty="0"/>
                        <a:t> </a:t>
                      </a:r>
                      <a:r>
                        <a:rPr lang="ar-SA" sz="3600" b="1" i="0" dirty="0"/>
                        <a:t>ونفسية</a:t>
                      </a:r>
                      <a:r>
                        <a:rPr lang="ar-SA" sz="3600" b="0" i="0" dirty="0"/>
                        <a:t> </a:t>
                      </a:r>
                      <a:r>
                        <a:rPr lang="ar-SA" sz="3600" b="1" i="0" dirty="0"/>
                        <a:t>واجتماعية</a:t>
                      </a:r>
                      <a:r>
                        <a:rPr lang="ar-SA" sz="3600" b="0" i="0" dirty="0"/>
                        <a:t>، وتبدأ عادةً مع البلوغ وتنتهي باكتمال </a:t>
                      </a:r>
                      <a:r>
                        <a:rPr lang="ar-SA" sz="3600" b="1" i="0" dirty="0"/>
                        <a:t>النضج</a:t>
                      </a:r>
                      <a:r>
                        <a:rPr lang="ar-SA" sz="3600" b="0" i="0" dirty="0"/>
                        <a:t> النفسي والاجتماعي.</a:t>
                      </a:r>
                    </a:p>
                  </a:txBody>
                  <a:tcPr>
                    <a:lnR>
                      <a:noFill/>
                    </a:lnR>
                    <a:solidFill>
                      <a:srgbClr val="FFFFCC"/>
                    </a:solidFill>
                  </a:tcPr>
                </a:tc>
                <a:tc>
                  <a:txBody>
                    <a:bodyPr/>
                    <a:lstStyle/>
                    <a:p>
                      <a:endParaRPr lang="en-US" sz="3600" b="0" i="0"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r" rtl="1"/>
                      <a:r>
                        <a:rPr lang="ar-SA" sz="3600" b="0" i="0" dirty="0"/>
                        <a:t>جاء في المعاجم الفرنسية مثل </a:t>
                      </a:r>
                      <a:r>
                        <a:rPr lang="en-US" sz="3600" b="0" i="0" dirty="0"/>
                        <a:t> Le Robert </a:t>
                      </a:r>
                      <a:r>
                        <a:rPr lang="ar-SA" sz="3600" b="0" i="0" dirty="0"/>
                        <a:t>و</a:t>
                      </a:r>
                      <a:r>
                        <a:rPr lang="en-US" sz="3600" b="0" i="0" dirty="0"/>
                        <a:t>   Larousse  </a:t>
                      </a:r>
                      <a:r>
                        <a:rPr lang="ar-SA" sz="3600" b="0" i="0" dirty="0"/>
                        <a:t>أن كلمة</a:t>
                      </a:r>
                      <a:r>
                        <a:rPr lang="en-US" sz="3600" b="0" i="0" dirty="0"/>
                        <a:t> </a:t>
                      </a:r>
                      <a:r>
                        <a:rPr lang="en-US" sz="3600" b="1" i="0" dirty="0"/>
                        <a:t>Adolescence</a:t>
                      </a:r>
                      <a:r>
                        <a:rPr lang="en-US" sz="3600" b="0" i="0" dirty="0"/>
                        <a:t> </a:t>
                      </a:r>
                      <a:r>
                        <a:rPr lang="ar-SA" sz="3600" b="0" i="0" dirty="0"/>
                        <a:t>مشتقة من الفعل اللاتيني</a:t>
                      </a:r>
                      <a:r>
                        <a:rPr lang="en-US" sz="3600" b="0" i="0" dirty="0"/>
                        <a:t> </a:t>
                      </a:r>
                      <a:r>
                        <a:rPr lang="ar-SA" sz="3600" b="0" i="0" dirty="0"/>
                        <a:t>:</a:t>
                      </a:r>
                      <a:r>
                        <a:rPr lang="en-US" sz="3600" b="0" i="0" dirty="0"/>
                        <a:t> Adolescere </a:t>
                      </a:r>
                    </a:p>
                    <a:p>
                      <a:pPr algn="r" rtl="1"/>
                      <a:br>
                        <a:rPr lang="en-US" sz="3600" b="0" i="0" dirty="0"/>
                      </a:br>
                      <a:r>
                        <a:rPr lang="ar-SA" sz="3600" b="0" i="0" dirty="0"/>
                        <a:t>ومعناه: </a:t>
                      </a:r>
                      <a:r>
                        <a:rPr lang="en-US" sz="3600" b="0" i="0" dirty="0"/>
                        <a:t> </a:t>
                      </a:r>
                      <a:r>
                        <a:rPr lang="en-US" sz="3600" b="0" i="0" dirty="0" err="1"/>
                        <a:t>grandir</a:t>
                      </a:r>
                      <a:r>
                        <a:rPr lang="en-US" sz="3600" b="0" i="0" dirty="0"/>
                        <a:t> </a:t>
                      </a:r>
                      <a:r>
                        <a:rPr lang="ar-SA" sz="3600" b="0" i="0" dirty="0"/>
                        <a:t>أو </a:t>
                      </a:r>
                      <a:r>
                        <a:rPr lang="en-US" sz="3600" b="0" i="0" dirty="0"/>
                        <a:t>se </a:t>
                      </a:r>
                      <a:r>
                        <a:rPr lang="en-US" sz="3600" b="0" i="0" dirty="0" err="1"/>
                        <a:t>développer</a:t>
                      </a:r>
                      <a:br>
                        <a:rPr lang="en-US" sz="3600" b="0" i="0" dirty="0"/>
                      </a:br>
                      <a:r>
                        <a:rPr lang="ar-SA" sz="3600" b="0" i="0" dirty="0"/>
                        <a:t>أي: ينمو، يتطور</a:t>
                      </a:r>
                      <a:endParaRPr lang="en-US" sz="3600" b="0" i="0" dirty="0"/>
                    </a:p>
                    <a:p>
                      <a:pPr algn="r" rtl="1"/>
                      <a:endParaRPr lang="en-US" sz="3600" b="0" i="0" dirty="0"/>
                    </a:p>
                    <a:p>
                      <a:pPr algn="r" rtl="1"/>
                      <a:r>
                        <a:rPr lang="ar-SA" sz="3600" b="0" i="0" dirty="0"/>
                        <a:t>المراهقة لغةً تعني: مرحلة </a:t>
                      </a:r>
                      <a:r>
                        <a:rPr lang="ar-SA" sz="3600" b="1" i="0" dirty="0"/>
                        <a:t>النمو</a:t>
                      </a:r>
                      <a:r>
                        <a:rPr lang="ar-SA" sz="3600" b="0" i="0" dirty="0"/>
                        <a:t> </a:t>
                      </a:r>
                      <a:r>
                        <a:rPr lang="ar-SA" sz="3600" b="1" i="0" dirty="0"/>
                        <a:t>والارتقاء</a:t>
                      </a:r>
                      <a:r>
                        <a:rPr lang="ar-SA" sz="3600" b="0" i="0" dirty="0"/>
                        <a:t>.</a:t>
                      </a:r>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6" name="Image 9" descr="Une image contenant Rectangle, capture d’écran, conception&#10;&#10;Le contenu généré par l’IA peut être incorrect.">
            <a:extLst>
              <a:ext uri="{FF2B5EF4-FFF2-40B4-BE49-F238E27FC236}">
                <a16:creationId xmlns:a16="http://schemas.microsoft.com/office/drawing/2014/main" id="{4204B649-69F7-B3A5-2BEE-B1AD5A0A1518}"/>
              </a:ext>
            </a:extLst>
          </p:cNvPr>
          <p:cNvPicPr>
            <a:picLocks noChangeAspect="1"/>
          </p:cNvPicPr>
          <p:nvPr/>
        </p:nvPicPr>
        <p:blipFill>
          <a:blip r:embed="rId2">
            <a:duotone>
              <a:schemeClr val="accent5">
                <a:shade val="45000"/>
                <a:satMod val="135000"/>
              </a:schemeClr>
              <a:prstClr val="white"/>
            </a:duotone>
          </a:blip>
          <a:stretch>
            <a:fillRect/>
          </a:stretch>
        </p:blipFill>
        <p:spPr>
          <a:xfrm>
            <a:off x="10878082" y="1619175"/>
            <a:ext cx="6629400" cy="893525"/>
          </a:xfrm>
          <a:prstGeom prst="rect">
            <a:avLst/>
          </a:prstGeom>
        </p:spPr>
      </p:pic>
      <p:sp>
        <p:nvSpPr>
          <p:cNvPr id="7" name="TextBox 2">
            <a:extLst>
              <a:ext uri="{FF2B5EF4-FFF2-40B4-BE49-F238E27FC236}">
                <a16:creationId xmlns:a16="http://schemas.microsoft.com/office/drawing/2014/main" id="{BD539928-F8BB-216A-A146-71D567C604F2}"/>
              </a:ext>
            </a:extLst>
          </p:cNvPr>
          <p:cNvSpPr txBox="1"/>
          <p:nvPr/>
        </p:nvSpPr>
        <p:spPr>
          <a:xfrm>
            <a:off x="12847796" y="1452209"/>
            <a:ext cx="2419913" cy="963149"/>
          </a:xfrm>
          <a:prstGeom prst="rect">
            <a:avLst/>
          </a:prstGeom>
        </p:spPr>
        <p:txBody>
          <a:bodyPr wrap="square" lIns="0" tIns="0" rIns="0" bIns="0" rtlCol="0" anchor="t">
            <a:spAutoFit/>
          </a:bodyPr>
          <a:lstStyle/>
          <a:p>
            <a:pPr algn="ctr">
              <a:lnSpc>
                <a:spcPts val="8400"/>
              </a:lnSpc>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8" name="TextBox 2">
            <a:extLst>
              <a:ext uri="{FF2B5EF4-FFF2-40B4-BE49-F238E27FC236}">
                <a16:creationId xmlns:a16="http://schemas.microsoft.com/office/drawing/2014/main" id="{E567C37F-B531-03A1-6165-C2F2E5157213}"/>
              </a:ext>
            </a:extLst>
          </p:cNvPr>
          <p:cNvSpPr txBox="1"/>
          <p:nvPr/>
        </p:nvSpPr>
        <p:spPr>
          <a:xfrm>
            <a:off x="11153654" y="1471165"/>
            <a:ext cx="1751855" cy="963149"/>
          </a:xfrm>
          <a:prstGeom prst="rect">
            <a:avLst/>
          </a:prstGeom>
        </p:spPr>
        <p:txBody>
          <a:bodyPr wrap="square" lIns="0" tIns="0" rIns="0" bIns="0" rtlCol="0" anchor="t">
            <a:spAutoFit/>
          </a:bodyPr>
          <a:lstStyle/>
          <a:p>
            <a:pPr algn="ctr">
              <a:lnSpc>
                <a:spcPts val="8400"/>
              </a:lnSpc>
              <a:spcBef>
                <a:spcPct val="0"/>
              </a:spcBef>
            </a:pPr>
            <a:r>
              <a:rPr lang="ar-SA" sz="5400" dirty="0">
                <a:solidFill>
                  <a:schemeClr val="accent1">
                    <a:lumMod val="75000"/>
                  </a:schemeClr>
                </a:solidFill>
              </a:rPr>
              <a:t>الفرنسي</a:t>
            </a:r>
            <a:endParaRPr lang="fr-FR" sz="4800" dirty="0">
              <a:solidFill>
                <a:schemeClr val="accent1">
                  <a:lumMod val="75000"/>
                </a:schemeClr>
              </a:solidFill>
              <a:latin typeface="IreneFlorentina"/>
              <a:sym typeface="IreneFlorentina"/>
            </a:endParaRPr>
          </a:p>
        </p:txBody>
      </p:sp>
      <p:sp>
        <p:nvSpPr>
          <p:cNvPr id="9" name="TextBox 2">
            <a:extLst>
              <a:ext uri="{FF2B5EF4-FFF2-40B4-BE49-F238E27FC236}">
                <a16:creationId xmlns:a16="http://schemas.microsoft.com/office/drawing/2014/main" id="{746F5A54-2EB7-2487-964B-EFE2C8B9452B}"/>
              </a:ext>
            </a:extLst>
          </p:cNvPr>
          <p:cNvSpPr txBox="1"/>
          <p:nvPr/>
        </p:nvSpPr>
        <p:spPr>
          <a:xfrm>
            <a:off x="15420109" y="1478092"/>
            <a:ext cx="1601689" cy="963149"/>
          </a:xfrm>
          <a:prstGeom prst="rect">
            <a:avLst/>
          </a:prstGeom>
        </p:spPr>
        <p:txBody>
          <a:bodyPr wrap="square" lIns="0" tIns="0" rIns="0" bIns="0" rtlCol="0" anchor="t">
            <a:spAutoFit/>
          </a:bodyPr>
          <a:lstStyle/>
          <a:p>
            <a:pPr algn="ctr">
              <a:lnSpc>
                <a:spcPts val="8400"/>
              </a:lnSpc>
              <a:spcBef>
                <a:spcPct val="0"/>
              </a:spcBef>
            </a:pPr>
            <a:r>
              <a:rPr lang="ar-SA" sz="4800" dirty="0">
                <a:solidFill>
                  <a:schemeClr val="accent1">
                    <a:lumMod val="75000"/>
                  </a:schemeClr>
                </a:solidFill>
                <a:latin typeface="IreneFlorentina"/>
              </a:rPr>
              <a:t>المراهقة</a:t>
            </a:r>
            <a:endParaRPr lang="fr-FR" sz="4800" dirty="0">
              <a:solidFill>
                <a:schemeClr val="accent1">
                  <a:lumMod val="75000"/>
                </a:schemeClr>
              </a:solidFill>
              <a:latin typeface="IreneFlorentina"/>
              <a:sym typeface="IreneFlorentina"/>
            </a:endParaRPr>
          </a:p>
        </p:txBody>
      </p:sp>
      <p:pic>
        <p:nvPicPr>
          <p:cNvPr id="11" name="Image 9" descr="Une image contenant Rectangle, capture d’écran, conception&#10;&#10;Le contenu généré par l’IA peut être incorrect.">
            <a:extLst>
              <a:ext uri="{FF2B5EF4-FFF2-40B4-BE49-F238E27FC236}">
                <a16:creationId xmlns:a16="http://schemas.microsoft.com/office/drawing/2014/main" id="{0B680926-ACD9-1D96-C17F-5F8BF8912B85}"/>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12" name="TextBox 2">
            <a:extLst>
              <a:ext uri="{FF2B5EF4-FFF2-40B4-BE49-F238E27FC236}">
                <a16:creationId xmlns:a16="http://schemas.microsoft.com/office/drawing/2014/main" id="{705B6C5A-1318-63C6-B5E3-39C957A9C8D6}"/>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36247330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5BC44F-847A-3C39-2D73-441EB992662B}"/>
            </a:ext>
          </a:extLst>
        </p:cNvPr>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470C5C62-86E9-9C50-A4BE-F1B274AA4460}"/>
              </a:ext>
            </a:extLst>
          </p:cNvPr>
          <p:cNvGraphicFramePr>
            <a:graphicFrameLocks noGrp="1"/>
          </p:cNvGraphicFramePr>
          <p:nvPr>
            <p:extLst>
              <p:ext uri="{D42A27DB-BD31-4B8C-83A1-F6EECF244321}">
                <p14:modId xmlns:p14="http://schemas.microsoft.com/office/powerpoint/2010/main" val="127380090"/>
              </p:ext>
            </p:extLst>
          </p:nvPr>
        </p:nvGraphicFramePr>
        <p:xfrm>
          <a:off x="822548" y="2761548"/>
          <a:ext cx="16672465" cy="7421983"/>
        </p:xfrm>
        <a:graphic>
          <a:graphicData uri="http://schemas.openxmlformats.org/drawingml/2006/table">
            <a:tbl>
              <a:tblPr firstRow="1" bandRow="1">
                <a:tableStyleId>{5A111915-BE36-4E01-A7E5-04B1672EAD32}</a:tableStyleId>
              </a:tblPr>
              <a:tblGrid>
                <a:gridCol w="8931052">
                  <a:extLst>
                    <a:ext uri="{9D8B030D-6E8A-4147-A177-3AD203B41FA5}">
                      <a16:colId xmlns:a16="http://schemas.microsoft.com/office/drawing/2014/main" val="4138246952"/>
                    </a:ext>
                  </a:extLst>
                </a:gridCol>
                <a:gridCol w="304800">
                  <a:extLst>
                    <a:ext uri="{9D8B030D-6E8A-4147-A177-3AD203B41FA5}">
                      <a16:colId xmlns:a16="http://schemas.microsoft.com/office/drawing/2014/main" val="2791918172"/>
                    </a:ext>
                  </a:extLst>
                </a:gridCol>
                <a:gridCol w="7436613">
                  <a:extLst>
                    <a:ext uri="{9D8B030D-6E8A-4147-A177-3AD203B41FA5}">
                      <a16:colId xmlns:a16="http://schemas.microsoft.com/office/drawing/2014/main" val="4263939891"/>
                    </a:ext>
                  </a:extLst>
                </a:gridCol>
              </a:tblGrid>
              <a:tr h="982410">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p>
                      <a:pPr algn="r" rtl="1"/>
                      <a:endParaRPr lang="en-US" dirty="0"/>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385663">
                <a:tc>
                  <a:txBody>
                    <a:bodyPr/>
                    <a:lstStyle/>
                    <a:p>
                      <a:pPr algn="r" rtl="1"/>
                      <a:r>
                        <a:rPr lang="ar-SA" sz="3600" b="0" i="0" dirty="0"/>
                        <a:t>تُعرَّف المراهقة اصطلاحًا في علم النفس والتربية في الولايات المتحدة بأنها:</a:t>
                      </a:r>
                    </a:p>
                    <a:p>
                      <a:r>
                        <a:rPr lang="en-US" sz="3600" b="0" i="0" dirty="0"/>
                        <a:t>A developmental stage between childhood and adulthood,</a:t>
                      </a:r>
                      <a:r>
                        <a:rPr lang="ar-SA" sz="3600" b="0" i="0" dirty="0"/>
                        <a:t> </a:t>
                      </a:r>
                      <a:r>
                        <a:rPr lang="en-US" sz="3600" b="0" i="0" dirty="0"/>
                        <a:t>characterized by biological, cognitive, emotional, and social changes.</a:t>
                      </a:r>
                    </a:p>
                    <a:p>
                      <a:pPr algn="r" rtl="1"/>
                      <a:r>
                        <a:rPr lang="ar-SA" sz="3600" b="0" i="0" dirty="0"/>
                        <a:t>أي المراهقة هي مرحلة </a:t>
                      </a:r>
                      <a:r>
                        <a:rPr lang="ar-SA" sz="3600" b="1" i="0" dirty="0"/>
                        <a:t>نمائية</a:t>
                      </a:r>
                      <a:r>
                        <a:rPr lang="ar-SA" sz="3600" b="0" i="0" dirty="0"/>
                        <a:t> تقع بين الطفولة والرشد،</a:t>
                      </a:r>
                      <a:r>
                        <a:rPr lang="en-US" sz="3600" b="0" i="0" dirty="0"/>
                        <a:t> </a:t>
                      </a:r>
                      <a:r>
                        <a:rPr lang="ar-SA" sz="3600" b="0" i="0" dirty="0"/>
                        <a:t> وتتميز بتغيرات: </a:t>
                      </a:r>
                      <a:r>
                        <a:rPr lang="ar-SA" sz="3600" b="1" i="0" dirty="0"/>
                        <a:t>بيولوجية</a:t>
                      </a:r>
                      <a:r>
                        <a:rPr lang="ar-SA" sz="3600" b="0" i="0" dirty="0"/>
                        <a:t> (البلوغ), </a:t>
                      </a:r>
                      <a:r>
                        <a:rPr lang="ar-SA" sz="3600" b="1" i="0" dirty="0"/>
                        <a:t>عقلية</a:t>
                      </a:r>
                      <a:r>
                        <a:rPr lang="ar-SA" sz="3600" b="0" i="0" dirty="0"/>
                        <a:t> (تطور التفكير), </a:t>
                      </a:r>
                      <a:r>
                        <a:rPr lang="ar-SA" sz="3600" b="1" i="0" dirty="0"/>
                        <a:t>نفسية</a:t>
                      </a:r>
                      <a:r>
                        <a:rPr lang="ar-SA" sz="3600" b="0" i="0" dirty="0"/>
                        <a:t> وانفعالية, </a:t>
                      </a:r>
                      <a:r>
                        <a:rPr lang="ar-SA" sz="3600" b="1" i="0" dirty="0"/>
                        <a:t>اجتماعية</a:t>
                      </a:r>
                      <a:r>
                        <a:rPr lang="ar-SA" sz="3600" b="0" i="0" dirty="0"/>
                        <a:t> (تكوين الهوية والاستقلال)</a:t>
                      </a:r>
                      <a:endParaRPr lang="en-US" sz="3600" b="0" i="0" dirty="0"/>
                    </a:p>
                    <a:p>
                      <a:pPr algn="r" rtl="1"/>
                      <a:endParaRPr lang="en-US" sz="3600" b="0" i="0" dirty="0"/>
                    </a:p>
                    <a:p>
                      <a:pPr algn="r" rtl="1"/>
                      <a:r>
                        <a:rPr lang="ar-SA" sz="3600" b="0" i="0" dirty="0"/>
                        <a:t>غالبًا ما تمتد بين 12 و18/21 سنة حسب التصنيف النفسي.</a:t>
                      </a:r>
                    </a:p>
                  </a:txBody>
                  <a:tcPr>
                    <a:lnR>
                      <a:noFill/>
                    </a:lnR>
                    <a:solidFill>
                      <a:srgbClr val="FFFFCC"/>
                    </a:solidFill>
                  </a:tcPr>
                </a:tc>
                <a:tc>
                  <a:txBody>
                    <a:bodyPr/>
                    <a:lstStyle/>
                    <a:p>
                      <a:endParaRPr lang="en-US" sz="3600" b="0" i="0"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r" rtl="1"/>
                      <a:r>
                        <a:rPr lang="ar-SA" sz="3600" b="0" i="0" dirty="0"/>
                        <a:t>جاء في المعاجم الأمريكية مثل </a:t>
                      </a:r>
                      <a:r>
                        <a:rPr lang="en-US" sz="3600" b="0" i="0" dirty="0"/>
                        <a:t> Merriam- Webster Dictionary </a:t>
                      </a:r>
                      <a:r>
                        <a:rPr lang="ar-SA" sz="3600" b="0" i="0" dirty="0"/>
                        <a:t>:</a:t>
                      </a:r>
                      <a:endParaRPr lang="en-US" sz="3600" b="0" i="0" dirty="0"/>
                    </a:p>
                    <a:p>
                      <a:r>
                        <a:rPr lang="en-US" sz="3600" b="1" i="0" dirty="0"/>
                        <a:t>Adolescence</a:t>
                      </a:r>
                      <a:r>
                        <a:rPr lang="en-US" sz="3600" b="0" i="0" dirty="0"/>
                        <a:t>: The period of life from puberty to maturity.</a:t>
                      </a:r>
                    </a:p>
                    <a:p>
                      <a:endParaRPr lang="en-US" sz="3600" b="0" i="0" dirty="0"/>
                    </a:p>
                    <a:p>
                      <a:pPr algn="r" rtl="1"/>
                      <a:r>
                        <a:rPr lang="ar-SA" sz="3600" b="0" i="0" dirty="0"/>
                        <a:t>المراهقة لغةً هي:</a:t>
                      </a:r>
                      <a:r>
                        <a:rPr lang="en-US" sz="3600" b="0" i="0" dirty="0"/>
                        <a:t> </a:t>
                      </a:r>
                      <a:r>
                        <a:rPr lang="ar-SA" sz="3600" b="1" i="0" dirty="0"/>
                        <a:t>فترة</a:t>
                      </a:r>
                      <a:r>
                        <a:rPr lang="ar-SA" sz="3600" b="0" i="0" dirty="0"/>
                        <a:t> من العمر تمتد من البلوغ إلى النضج.</a:t>
                      </a:r>
                      <a:endParaRPr lang="en-US" sz="3600" b="0" i="0" dirty="0"/>
                    </a:p>
                    <a:p>
                      <a:pPr algn="r" rtl="1"/>
                      <a:endParaRPr lang="ar-SA" sz="3600" b="0" i="0" dirty="0"/>
                    </a:p>
                    <a:p>
                      <a:pPr algn="r" rtl="1"/>
                      <a:r>
                        <a:rPr lang="ar-SA" sz="3600" b="0" i="0" dirty="0"/>
                        <a:t>مشتقة من الفعل اللاتيني</a:t>
                      </a:r>
                      <a:r>
                        <a:rPr lang="en-US" sz="3600" b="0" i="0" dirty="0"/>
                        <a:t> Adolescere </a:t>
                      </a:r>
                      <a:br>
                        <a:rPr lang="en-US" sz="3600" b="0" i="0" dirty="0"/>
                      </a:br>
                      <a:r>
                        <a:rPr lang="ar-SA" sz="3600" b="0" i="0" dirty="0"/>
                        <a:t>ومعناه: </a:t>
                      </a:r>
                      <a:r>
                        <a:rPr lang="en-US" sz="3600" b="0" i="0" dirty="0"/>
                        <a:t>to grow, to develop</a:t>
                      </a:r>
                    </a:p>
                    <a:p>
                      <a:pPr algn="r" rtl="1"/>
                      <a:r>
                        <a:rPr lang="en-US" sz="3600" b="0" i="0" dirty="0"/>
                        <a:t> </a:t>
                      </a:r>
                      <a:r>
                        <a:rPr lang="ar-SA" sz="3600" b="0" i="0" dirty="0"/>
                        <a:t>أي: ينمو ويتطور.</a:t>
                      </a:r>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6" name="Image 9" descr="Une image contenant Rectangle, capture d’écran, conception&#10;&#10;Le contenu généré par l’IA peut être incorrect.">
            <a:extLst>
              <a:ext uri="{FF2B5EF4-FFF2-40B4-BE49-F238E27FC236}">
                <a16:creationId xmlns:a16="http://schemas.microsoft.com/office/drawing/2014/main" id="{0D68D15C-6378-479B-7680-C6022F5C1DF7}"/>
              </a:ext>
            </a:extLst>
          </p:cNvPr>
          <p:cNvPicPr>
            <a:picLocks noChangeAspect="1"/>
          </p:cNvPicPr>
          <p:nvPr/>
        </p:nvPicPr>
        <p:blipFill>
          <a:blip r:embed="rId2">
            <a:duotone>
              <a:schemeClr val="accent5">
                <a:shade val="45000"/>
                <a:satMod val="135000"/>
              </a:schemeClr>
              <a:prstClr val="white"/>
            </a:duotone>
          </a:blip>
          <a:stretch>
            <a:fillRect/>
          </a:stretch>
        </p:blipFill>
        <p:spPr>
          <a:xfrm>
            <a:off x="10591800" y="1592851"/>
            <a:ext cx="6903213" cy="893525"/>
          </a:xfrm>
          <a:prstGeom prst="rect">
            <a:avLst/>
          </a:prstGeom>
        </p:spPr>
      </p:pic>
      <p:sp>
        <p:nvSpPr>
          <p:cNvPr id="7" name="TextBox 2">
            <a:extLst>
              <a:ext uri="{FF2B5EF4-FFF2-40B4-BE49-F238E27FC236}">
                <a16:creationId xmlns:a16="http://schemas.microsoft.com/office/drawing/2014/main" id="{A5BC7A69-4BF2-6BEB-9B1D-58A6CAEB9148}"/>
              </a:ext>
            </a:extLst>
          </p:cNvPr>
          <p:cNvSpPr txBox="1"/>
          <p:nvPr/>
        </p:nvSpPr>
        <p:spPr>
          <a:xfrm>
            <a:off x="12835327" y="1425885"/>
            <a:ext cx="2419913" cy="963149"/>
          </a:xfrm>
          <a:prstGeom prst="rect">
            <a:avLst/>
          </a:prstGeom>
        </p:spPr>
        <p:txBody>
          <a:bodyPr wrap="square" lIns="0" tIns="0" rIns="0" bIns="0" rtlCol="0" anchor="t">
            <a:spAutoFit/>
          </a:bodyPr>
          <a:lstStyle/>
          <a:p>
            <a:pPr algn="ctr">
              <a:lnSpc>
                <a:spcPts val="8400"/>
              </a:lnSpc>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8" name="TextBox 2">
            <a:extLst>
              <a:ext uri="{FF2B5EF4-FFF2-40B4-BE49-F238E27FC236}">
                <a16:creationId xmlns:a16="http://schemas.microsoft.com/office/drawing/2014/main" id="{3644E8EB-2CCB-4C50-8208-22D33FC48DC6}"/>
              </a:ext>
            </a:extLst>
          </p:cNvPr>
          <p:cNvSpPr txBox="1"/>
          <p:nvPr/>
        </p:nvSpPr>
        <p:spPr>
          <a:xfrm>
            <a:off x="10744201" y="1444841"/>
            <a:ext cx="2148840" cy="963149"/>
          </a:xfrm>
          <a:prstGeom prst="rect">
            <a:avLst/>
          </a:prstGeom>
        </p:spPr>
        <p:txBody>
          <a:bodyPr wrap="square" lIns="0" tIns="0" rIns="0" bIns="0" rtlCol="0" anchor="t">
            <a:spAutoFit/>
          </a:bodyPr>
          <a:lstStyle/>
          <a:p>
            <a:pPr algn="ctr">
              <a:lnSpc>
                <a:spcPts val="8400"/>
              </a:lnSpc>
              <a:spcBef>
                <a:spcPct val="0"/>
              </a:spcBef>
            </a:pPr>
            <a:r>
              <a:rPr lang="ar-SA" sz="5400" dirty="0">
                <a:solidFill>
                  <a:schemeClr val="accent1">
                    <a:lumMod val="75000"/>
                  </a:schemeClr>
                </a:solidFill>
              </a:rPr>
              <a:t>الامريكي</a:t>
            </a:r>
            <a:endParaRPr lang="fr-FR" sz="4800" dirty="0">
              <a:solidFill>
                <a:schemeClr val="accent1">
                  <a:lumMod val="75000"/>
                </a:schemeClr>
              </a:solidFill>
              <a:latin typeface="IreneFlorentina"/>
              <a:sym typeface="IreneFlorentina"/>
            </a:endParaRPr>
          </a:p>
        </p:txBody>
      </p:sp>
      <p:sp>
        <p:nvSpPr>
          <p:cNvPr id="9" name="TextBox 2">
            <a:extLst>
              <a:ext uri="{FF2B5EF4-FFF2-40B4-BE49-F238E27FC236}">
                <a16:creationId xmlns:a16="http://schemas.microsoft.com/office/drawing/2014/main" id="{D10637E0-8D70-54E6-F013-C6AFE2604D72}"/>
              </a:ext>
            </a:extLst>
          </p:cNvPr>
          <p:cNvSpPr txBox="1"/>
          <p:nvPr/>
        </p:nvSpPr>
        <p:spPr>
          <a:xfrm>
            <a:off x="15407640" y="1451768"/>
            <a:ext cx="1601689" cy="963149"/>
          </a:xfrm>
          <a:prstGeom prst="rect">
            <a:avLst/>
          </a:prstGeom>
        </p:spPr>
        <p:txBody>
          <a:bodyPr wrap="square" lIns="0" tIns="0" rIns="0" bIns="0" rtlCol="0" anchor="t">
            <a:spAutoFit/>
          </a:bodyPr>
          <a:lstStyle/>
          <a:p>
            <a:pPr algn="ctr">
              <a:lnSpc>
                <a:spcPts val="8400"/>
              </a:lnSpc>
              <a:spcBef>
                <a:spcPct val="0"/>
              </a:spcBef>
            </a:pPr>
            <a:r>
              <a:rPr lang="ar-SA" sz="4800" dirty="0">
                <a:solidFill>
                  <a:schemeClr val="accent1">
                    <a:lumMod val="75000"/>
                  </a:schemeClr>
                </a:solidFill>
                <a:latin typeface="IreneFlorentina"/>
              </a:rPr>
              <a:t>المراهقة</a:t>
            </a:r>
            <a:endParaRPr lang="fr-FR" sz="4800" dirty="0">
              <a:solidFill>
                <a:schemeClr val="accent1">
                  <a:lumMod val="75000"/>
                </a:schemeClr>
              </a:solidFill>
              <a:latin typeface="IreneFlorentina"/>
              <a:sym typeface="IreneFlorentina"/>
            </a:endParaRPr>
          </a:p>
        </p:txBody>
      </p:sp>
      <p:pic>
        <p:nvPicPr>
          <p:cNvPr id="11" name="Image 9" descr="Une image contenant Rectangle, capture d’écran, conception&#10;&#10;Le contenu généré par l’IA peut être incorrect.">
            <a:extLst>
              <a:ext uri="{FF2B5EF4-FFF2-40B4-BE49-F238E27FC236}">
                <a16:creationId xmlns:a16="http://schemas.microsoft.com/office/drawing/2014/main" id="{33B73A56-4FFE-B487-3916-3BE2914B83CD}"/>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12" name="TextBox 2">
            <a:extLst>
              <a:ext uri="{FF2B5EF4-FFF2-40B4-BE49-F238E27FC236}">
                <a16:creationId xmlns:a16="http://schemas.microsoft.com/office/drawing/2014/main" id="{D5C6D9C6-19D8-12BE-09E3-31766985A399}"/>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14154718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06584A-3435-5C47-6CD1-E492089AF822}"/>
            </a:ext>
          </a:extLst>
        </p:cNvPr>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0E81E99C-A4B3-88F2-A5D2-AB2CA01078E9}"/>
              </a:ext>
            </a:extLst>
          </p:cNvPr>
          <p:cNvGraphicFramePr>
            <a:graphicFrameLocks noGrp="1"/>
          </p:cNvGraphicFramePr>
          <p:nvPr>
            <p:extLst>
              <p:ext uri="{D42A27DB-BD31-4B8C-83A1-F6EECF244321}">
                <p14:modId xmlns:p14="http://schemas.microsoft.com/office/powerpoint/2010/main" val="2827076668"/>
              </p:ext>
            </p:extLst>
          </p:nvPr>
        </p:nvGraphicFramePr>
        <p:xfrm>
          <a:off x="599443" y="2705108"/>
          <a:ext cx="16870632" cy="7368073"/>
        </p:xfrm>
        <a:graphic>
          <a:graphicData uri="http://schemas.openxmlformats.org/drawingml/2006/table">
            <a:tbl>
              <a:tblPr firstRow="1" bandRow="1">
                <a:tableStyleId>{5A111915-BE36-4E01-A7E5-04B1672EAD32}</a:tableStyleId>
              </a:tblPr>
              <a:tblGrid>
                <a:gridCol w="9067800">
                  <a:extLst>
                    <a:ext uri="{9D8B030D-6E8A-4147-A177-3AD203B41FA5}">
                      <a16:colId xmlns:a16="http://schemas.microsoft.com/office/drawing/2014/main" val="4138246952"/>
                    </a:ext>
                  </a:extLst>
                </a:gridCol>
                <a:gridCol w="304800">
                  <a:extLst>
                    <a:ext uri="{9D8B030D-6E8A-4147-A177-3AD203B41FA5}">
                      <a16:colId xmlns:a16="http://schemas.microsoft.com/office/drawing/2014/main" val="2791918172"/>
                    </a:ext>
                  </a:extLst>
                </a:gridCol>
                <a:gridCol w="7498032">
                  <a:extLst>
                    <a:ext uri="{9D8B030D-6E8A-4147-A177-3AD203B41FA5}">
                      <a16:colId xmlns:a16="http://schemas.microsoft.com/office/drawing/2014/main" val="4263939891"/>
                    </a:ext>
                  </a:extLst>
                </a:gridCol>
              </a:tblGrid>
              <a:tr h="982410">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385663">
                <a:tc>
                  <a:txBody>
                    <a:bodyPr/>
                    <a:lstStyle/>
                    <a:p>
                      <a:pPr algn="r" rtl="1"/>
                      <a:r>
                        <a:rPr lang="ar-SA" sz="3600" b="0" i="0" dirty="0"/>
                        <a:t>تعرف المراهقة اصطلاحًا في علم النفس والاجتماع الألماني بأنها:</a:t>
                      </a:r>
                      <a:endParaRPr lang="en-US" sz="3600" b="0" i="0" dirty="0"/>
                    </a:p>
                    <a:p>
                      <a:pPr algn="just" rtl="0"/>
                      <a:r>
                        <a:rPr lang="en-US" sz="3600" b="0" i="0" dirty="0"/>
                        <a:t>Eine </a:t>
                      </a:r>
                      <a:r>
                        <a:rPr lang="en-US" sz="3600" b="0" i="0" dirty="0" err="1"/>
                        <a:t>Entwicklungsphase</a:t>
                      </a:r>
                      <a:r>
                        <a:rPr lang="en-US" sz="3600" b="0" i="0" dirty="0"/>
                        <a:t>, die </a:t>
                      </a:r>
                      <a:r>
                        <a:rPr lang="en-US" sz="3600" b="0" i="0" dirty="0" err="1"/>
                        <a:t>durch</a:t>
                      </a:r>
                      <a:r>
                        <a:rPr lang="en-US" sz="3600" b="0" i="0" dirty="0"/>
                        <a:t> </a:t>
                      </a:r>
                      <a:r>
                        <a:rPr lang="en-US" sz="3600" b="0" i="0" dirty="0" err="1"/>
                        <a:t>körperliche</a:t>
                      </a:r>
                      <a:r>
                        <a:rPr lang="en-US" sz="3600" b="0" i="0" dirty="0"/>
                        <a:t>, </a:t>
                      </a:r>
                      <a:r>
                        <a:rPr lang="en-US" sz="3600" b="0" i="0" dirty="0" err="1"/>
                        <a:t>psychische</a:t>
                      </a:r>
                      <a:r>
                        <a:rPr lang="en-US" sz="3600" b="0" i="0" dirty="0"/>
                        <a:t> und </a:t>
                      </a:r>
                      <a:r>
                        <a:rPr lang="en-US" sz="3600" b="0" i="0" dirty="0" err="1"/>
                        <a:t>soziale</a:t>
                      </a:r>
                      <a:r>
                        <a:rPr lang="en-US" sz="3600" b="0" i="0" dirty="0"/>
                        <a:t> </a:t>
                      </a:r>
                      <a:r>
                        <a:rPr lang="en-US" sz="3600" b="0" i="0" dirty="0" err="1"/>
                        <a:t>Veränderungen</a:t>
                      </a:r>
                      <a:r>
                        <a:rPr lang="en-US" sz="3600" b="0" i="0" dirty="0"/>
                        <a:t> </a:t>
                      </a:r>
                      <a:r>
                        <a:rPr lang="en-US" sz="3600" b="0" i="0" dirty="0" err="1"/>
                        <a:t>gekennzeichnet</a:t>
                      </a:r>
                      <a:r>
                        <a:rPr lang="en-US" sz="3600" b="0" i="0" dirty="0"/>
                        <a:t> </a:t>
                      </a:r>
                      <a:r>
                        <a:rPr lang="en-US" sz="3600" b="0" i="0" dirty="0" err="1"/>
                        <a:t>ist</a:t>
                      </a:r>
                      <a:r>
                        <a:rPr lang="en-US" sz="3600" b="0" i="0" dirty="0"/>
                        <a:t> und </a:t>
                      </a:r>
                      <a:r>
                        <a:rPr lang="en-US" sz="3600" b="0" i="0" dirty="0" err="1"/>
                        <a:t>mit</a:t>
                      </a:r>
                      <a:r>
                        <a:rPr lang="en-US" sz="3600" b="0" i="0" dirty="0"/>
                        <a:t> der </a:t>
                      </a:r>
                      <a:r>
                        <a:rPr lang="en-US" sz="3600" b="0" i="0" dirty="0" err="1"/>
                        <a:t>Pubertät</a:t>
                      </a:r>
                      <a:r>
                        <a:rPr lang="en-US" sz="3600" b="0" i="0" dirty="0"/>
                        <a:t> </a:t>
                      </a:r>
                      <a:r>
                        <a:rPr lang="en-US" sz="3600" b="0" i="0" dirty="0" err="1"/>
                        <a:t>beginnt</a:t>
                      </a:r>
                      <a:r>
                        <a:rPr lang="en-US" sz="3600" b="0" i="0" dirty="0"/>
                        <a:t>.</a:t>
                      </a:r>
                    </a:p>
                    <a:p>
                      <a:pPr algn="r" rtl="1">
                        <a:lnSpc>
                          <a:spcPct val="150000"/>
                        </a:lnSpc>
                      </a:pPr>
                      <a:r>
                        <a:rPr lang="ar-SA" sz="3600" b="0" i="0" dirty="0"/>
                        <a:t>أي</a:t>
                      </a:r>
                      <a:r>
                        <a:rPr lang="en-US" sz="3600" b="0" i="0" dirty="0"/>
                        <a:t> </a:t>
                      </a:r>
                      <a:r>
                        <a:rPr lang="ar-SA" sz="3600" b="0" i="0" dirty="0"/>
                        <a:t>المراهقة هي مرحلة نمائية</a:t>
                      </a:r>
                      <a:r>
                        <a:rPr lang="en-US" sz="3600" b="0" i="0" dirty="0"/>
                        <a:t> </a:t>
                      </a:r>
                      <a:r>
                        <a:rPr lang="ar-SA" sz="3600" b="0" i="0" dirty="0"/>
                        <a:t>تتميز بتغيرات:</a:t>
                      </a:r>
                    </a:p>
                    <a:p>
                      <a:pPr algn="r" rtl="1"/>
                      <a:r>
                        <a:rPr lang="ar-SA" sz="3600" b="1" i="0" dirty="0"/>
                        <a:t>جسمية</a:t>
                      </a:r>
                      <a:r>
                        <a:rPr lang="ar-SA" sz="3600" b="0" i="0" dirty="0"/>
                        <a:t> </a:t>
                      </a:r>
                      <a:r>
                        <a:rPr lang="en-US" sz="3600" b="0" i="0" dirty="0"/>
                        <a:t>)</a:t>
                      </a:r>
                      <a:r>
                        <a:rPr lang="ar-SA" sz="3600" b="0" i="0" dirty="0"/>
                        <a:t>البلوغ – </a:t>
                      </a:r>
                      <a:r>
                        <a:rPr lang="en-US" sz="3600" b="0" i="0" dirty="0"/>
                        <a:t> ,( </a:t>
                      </a:r>
                      <a:r>
                        <a:rPr lang="en-US" sz="3600" b="0" i="0" dirty="0" err="1"/>
                        <a:t>Pubertät</a:t>
                      </a:r>
                      <a:r>
                        <a:rPr lang="ar-SA" sz="3600" b="1" i="0" dirty="0"/>
                        <a:t>نفسية</a:t>
                      </a:r>
                      <a:r>
                        <a:rPr lang="ar-SA" sz="3600" b="0" i="0" dirty="0"/>
                        <a:t> (التقلب الانفعالي، بناء الهوية)</a:t>
                      </a:r>
                      <a:r>
                        <a:rPr lang="en-US" sz="3600" b="0" i="0" dirty="0"/>
                        <a:t>; </a:t>
                      </a:r>
                      <a:r>
                        <a:rPr lang="ar-SA" sz="3600" b="1" i="0" dirty="0"/>
                        <a:t>اجتماعية</a:t>
                      </a:r>
                      <a:r>
                        <a:rPr lang="ar-SA" sz="3600" b="0" i="0" dirty="0"/>
                        <a:t> (الاستقلال عن الأسرة)</a:t>
                      </a:r>
                      <a:r>
                        <a:rPr lang="en-US" sz="3600" b="0" i="0" dirty="0"/>
                        <a:t>; </a:t>
                      </a:r>
                      <a:r>
                        <a:rPr lang="ar-SA" sz="3600" b="0" i="0" dirty="0"/>
                        <a:t>وتبدأ مع البلوغ وتنتهي باكتمال النضج </a:t>
                      </a:r>
                      <a:r>
                        <a:rPr lang="ar-SA" sz="3600" b="1" i="0" dirty="0"/>
                        <a:t>النفسي والاجتماعي</a:t>
                      </a:r>
                      <a:r>
                        <a:rPr lang="ar-SA" sz="3600" b="0" i="0" dirty="0"/>
                        <a:t>.</a:t>
                      </a:r>
                    </a:p>
                  </a:txBody>
                  <a:tcPr>
                    <a:lnR>
                      <a:noFill/>
                    </a:lnR>
                    <a:solidFill>
                      <a:srgbClr val="FFFFCC"/>
                    </a:solidFill>
                  </a:tcPr>
                </a:tc>
                <a:tc>
                  <a:txBody>
                    <a:bodyPr/>
                    <a:lstStyle/>
                    <a:p>
                      <a:endParaRPr lang="en-US" sz="3600" b="0" i="0"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r" rtl="1"/>
                      <a:r>
                        <a:rPr lang="ar-SA" sz="3600" b="0" i="0" dirty="0"/>
                        <a:t>جاء في المعاجم الألمانية مثل </a:t>
                      </a:r>
                      <a:r>
                        <a:rPr lang="en-US" sz="3600" b="0" i="0" dirty="0"/>
                        <a:t>Duden </a:t>
                      </a:r>
                      <a:r>
                        <a:rPr lang="ar-SA" sz="3600" b="0" i="0" dirty="0"/>
                        <a:t> أن:</a:t>
                      </a:r>
                    </a:p>
                    <a:p>
                      <a:r>
                        <a:rPr lang="en-US" sz="3600" b="0" i="0" dirty="0" err="1"/>
                        <a:t>Adoleszenz</a:t>
                      </a:r>
                      <a:r>
                        <a:rPr lang="en-US" sz="3600" b="0" i="0" dirty="0"/>
                        <a:t>:</a:t>
                      </a:r>
                      <a:r>
                        <a:rPr lang="ar-SA" sz="3600" b="0" i="0" dirty="0"/>
                        <a:t> </a:t>
                      </a:r>
                      <a:r>
                        <a:rPr lang="en-US" sz="3600" b="0" i="0" dirty="0" err="1"/>
                        <a:t>Lebensabschnitt</a:t>
                      </a:r>
                      <a:r>
                        <a:rPr lang="en-US" sz="3600" b="0" i="0" dirty="0"/>
                        <a:t> </a:t>
                      </a:r>
                      <a:r>
                        <a:rPr lang="en-US" sz="3600" b="0" i="0" dirty="0" err="1"/>
                        <a:t>zwischen</a:t>
                      </a:r>
                      <a:r>
                        <a:rPr lang="en-US" sz="3600" b="0" i="0" dirty="0"/>
                        <a:t> </a:t>
                      </a:r>
                      <a:r>
                        <a:rPr lang="en-US" sz="3600" b="0" i="0" dirty="0" err="1"/>
                        <a:t>Kindheit</a:t>
                      </a:r>
                      <a:r>
                        <a:rPr lang="en-US" sz="3600" b="0" i="0" dirty="0"/>
                        <a:t> und </a:t>
                      </a:r>
                      <a:r>
                        <a:rPr lang="en-US" sz="3600" b="0" i="0" dirty="0" err="1"/>
                        <a:t>Erwachsensein</a:t>
                      </a:r>
                      <a:r>
                        <a:rPr lang="en-US" sz="3600" b="0" i="0" dirty="0"/>
                        <a:t>.  </a:t>
                      </a:r>
                    </a:p>
                    <a:p>
                      <a:endParaRPr lang="en-US" sz="3600" b="0" i="0" dirty="0"/>
                    </a:p>
                    <a:p>
                      <a:pPr algn="r" rtl="1"/>
                      <a:r>
                        <a:rPr lang="ar-SA" sz="3600" b="0" i="0" dirty="0"/>
                        <a:t>أي</a:t>
                      </a:r>
                      <a:r>
                        <a:rPr lang="en-US" sz="3600" b="0" i="0" dirty="0"/>
                        <a:t> </a:t>
                      </a:r>
                      <a:r>
                        <a:rPr lang="ar-SA" sz="3600" b="0" i="0" dirty="0"/>
                        <a:t>المراهقة لغةً هي:</a:t>
                      </a:r>
                      <a:r>
                        <a:rPr lang="en-US" sz="3600" b="0" i="0" dirty="0"/>
                        <a:t> </a:t>
                      </a:r>
                      <a:r>
                        <a:rPr lang="ar-SA" sz="3600" b="0" i="0" dirty="0"/>
                        <a:t>مرحلة من مراحل </a:t>
                      </a:r>
                      <a:r>
                        <a:rPr lang="ar-SA" sz="3600" b="1" i="0" dirty="0"/>
                        <a:t>الحياة</a:t>
                      </a:r>
                      <a:r>
                        <a:rPr lang="ar-SA" sz="3600" b="0" i="0" dirty="0"/>
                        <a:t> تقع بين الطفولة والرشد.</a:t>
                      </a:r>
                      <a:endParaRPr lang="en-US" sz="3600" b="0" i="0" dirty="0"/>
                    </a:p>
                    <a:p>
                      <a:pPr algn="r" rtl="1"/>
                      <a:endParaRPr lang="ar-SA" sz="3600" b="0" i="0" dirty="0"/>
                    </a:p>
                    <a:p>
                      <a:pPr algn="r" rtl="1"/>
                      <a:r>
                        <a:rPr lang="ar-SA" sz="3600" b="0" i="0" dirty="0"/>
                        <a:t>وترجع الكلمة إلى الأصل اللاتيني </a:t>
                      </a:r>
                      <a:r>
                        <a:rPr lang="en-US" sz="3600" b="0" i="0" dirty="0"/>
                        <a:t>Adolescere</a:t>
                      </a:r>
                      <a:br>
                        <a:rPr lang="en-US" sz="3600" b="0" i="0" dirty="0"/>
                      </a:br>
                      <a:r>
                        <a:rPr lang="ar-SA" sz="3600" b="0" i="0" dirty="0"/>
                        <a:t>ومعناه: </a:t>
                      </a:r>
                      <a:r>
                        <a:rPr lang="en-US" sz="3600" b="0" i="0" dirty="0" err="1"/>
                        <a:t>wachsen</a:t>
                      </a:r>
                      <a:r>
                        <a:rPr lang="en-US" sz="3600" b="0" i="0" dirty="0"/>
                        <a:t>, </a:t>
                      </a:r>
                      <a:r>
                        <a:rPr lang="en-US" sz="3600" b="0" i="0" dirty="0" err="1"/>
                        <a:t>heranwachsen</a:t>
                      </a:r>
                      <a:br>
                        <a:rPr lang="en-US" sz="3600" b="0" i="0" dirty="0"/>
                      </a:br>
                      <a:endParaRPr lang="en-US" sz="3600" b="0" i="0" dirty="0"/>
                    </a:p>
                    <a:p>
                      <a:pPr algn="r" rtl="1"/>
                      <a:r>
                        <a:rPr lang="ar-SA" sz="3600" b="0" i="0" dirty="0"/>
                        <a:t>أي: </a:t>
                      </a:r>
                      <a:r>
                        <a:rPr lang="ar-SA" sz="3600" b="1" i="0" dirty="0"/>
                        <a:t>ينمو</a:t>
                      </a:r>
                      <a:r>
                        <a:rPr lang="ar-SA" sz="3600" b="0" i="0" dirty="0"/>
                        <a:t> ويترعرع.</a:t>
                      </a:r>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4" name="bandicam 2026-01-25 12-36-44-388.mp4">
            <a:hlinkClick r:id="" action="ppaction://media"/>
            <a:extLst>
              <a:ext uri="{FF2B5EF4-FFF2-40B4-BE49-F238E27FC236}">
                <a16:creationId xmlns:a16="http://schemas.microsoft.com/office/drawing/2014/main" id="{8EA484E1-391C-2D8A-F8D7-00716A73EE77}"/>
              </a:ext>
            </a:extLst>
          </p:cNvPr>
          <p:cNvPicPr>
            <a:picLocks noChangeAspect="1"/>
          </p:cNvPicPr>
          <p:nvPr>
            <a:audioFile r:link="rId2"/>
            <p:extLst>
              <p:ext uri="{DAA4B4D4-6D71-4841-9C94-3DE7FCFB9230}">
                <p14:media xmlns:p14="http://schemas.microsoft.com/office/powerpoint/2010/main" r:embed="rId1"/>
              </p:ext>
            </p:extLst>
          </p:nvPr>
        </p:nvPicPr>
        <p:blipFill>
          <a:blip r:embed="rId6">
            <a:extLst>
              <a:ext uri="{BEBA8EAE-BF5A-486C-A8C5-ECC9F3942E4B}">
                <a14:imgProps xmlns:a14="http://schemas.microsoft.com/office/drawing/2010/main">
                  <a14:imgLayer r:embed="rId7">
                    <a14:imgEffect>
                      <a14:saturation sat="400000"/>
                    </a14:imgEffect>
                  </a14:imgLayer>
                </a14:imgProps>
              </a:ext>
            </a:extLst>
          </a:blip>
          <a:stretch>
            <a:fillRect/>
          </a:stretch>
        </p:blipFill>
        <p:spPr>
          <a:xfrm>
            <a:off x="16232089" y="4686300"/>
            <a:ext cx="914400" cy="914400"/>
          </a:xfrm>
          <a:prstGeom prst="rect">
            <a:avLst/>
          </a:prstGeom>
        </p:spPr>
      </p:pic>
      <p:pic>
        <p:nvPicPr>
          <p:cNvPr id="6" name="bandicam 2026-01-25 12-43-10-059.mp4">
            <a:hlinkClick r:id="" action="ppaction://media"/>
            <a:extLst>
              <a:ext uri="{FF2B5EF4-FFF2-40B4-BE49-F238E27FC236}">
                <a16:creationId xmlns:a16="http://schemas.microsoft.com/office/drawing/2014/main" id="{9E20AA24-27FD-A035-87C8-A09E3D709365}"/>
              </a:ext>
            </a:extLst>
          </p:cNvPr>
          <p:cNvPicPr>
            <a:picLocks noChangeAspect="1"/>
          </p:cNvPicPr>
          <p:nvPr>
            <a:audioFile r:link="rId4"/>
            <p:extLst>
              <p:ext uri="{DAA4B4D4-6D71-4841-9C94-3DE7FCFB9230}">
                <p14:media xmlns:p14="http://schemas.microsoft.com/office/powerpoint/2010/main" r:embed="rId3"/>
              </p:ext>
            </p:extLst>
          </p:nvPr>
        </p:nvPicPr>
        <p:blipFill>
          <a:blip r:embed="rId8">
            <a:extLst>
              <a:ext uri="{BEBA8EAE-BF5A-486C-A8C5-ECC9F3942E4B}">
                <a14:imgProps xmlns:a14="http://schemas.microsoft.com/office/drawing/2010/main">
                  <a14:imgLayer r:embed="rId7">
                    <a14:imgEffect>
                      <a14:colorTemperature colorTemp="4700"/>
                    </a14:imgEffect>
                  </a14:imgLayer>
                </a14:imgProps>
              </a:ext>
            </a:extLst>
          </a:blip>
          <a:stretch>
            <a:fillRect/>
          </a:stretch>
        </p:blipFill>
        <p:spPr>
          <a:xfrm>
            <a:off x="3124200" y="6275638"/>
            <a:ext cx="914400" cy="914400"/>
          </a:xfrm>
          <a:prstGeom prst="rect">
            <a:avLst/>
          </a:prstGeom>
          <a:noFill/>
          <a:ln>
            <a:noFill/>
          </a:ln>
        </p:spPr>
      </p:pic>
      <p:pic>
        <p:nvPicPr>
          <p:cNvPr id="7" name="Image 9" descr="Une image contenant Rectangle, capture d’écran, conception&#10;&#10;Le contenu généré par l’IA peut être incorrect.">
            <a:extLst>
              <a:ext uri="{FF2B5EF4-FFF2-40B4-BE49-F238E27FC236}">
                <a16:creationId xmlns:a16="http://schemas.microsoft.com/office/drawing/2014/main" id="{CDB0D044-CB2A-06A7-53E2-A821BE38C9E3}"/>
              </a:ext>
            </a:extLst>
          </p:cNvPr>
          <p:cNvPicPr>
            <a:picLocks noChangeAspect="1"/>
          </p:cNvPicPr>
          <p:nvPr/>
        </p:nvPicPr>
        <p:blipFill>
          <a:blip r:embed="rId9">
            <a:duotone>
              <a:schemeClr val="accent5">
                <a:shade val="45000"/>
                <a:satMod val="135000"/>
              </a:schemeClr>
              <a:prstClr val="white"/>
            </a:duotone>
          </a:blip>
          <a:stretch>
            <a:fillRect/>
          </a:stretch>
        </p:blipFill>
        <p:spPr>
          <a:xfrm>
            <a:off x="10591800" y="1592851"/>
            <a:ext cx="6903213" cy="893525"/>
          </a:xfrm>
          <a:prstGeom prst="rect">
            <a:avLst/>
          </a:prstGeom>
        </p:spPr>
      </p:pic>
      <p:sp>
        <p:nvSpPr>
          <p:cNvPr id="8" name="TextBox 2">
            <a:extLst>
              <a:ext uri="{FF2B5EF4-FFF2-40B4-BE49-F238E27FC236}">
                <a16:creationId xmlns:a16="http://schemas.microsoft.com/office/drawing/2014/main" id="{20223F41-F8EB-EE02-118F-3979D829F964}"/>
              </a:ext>
            </a:extLst>
          </p:cNvPr>
          <p:cNvSpPr txBox="1"/>
          <p:nvPr/>
        </p:nvSpPr>
        <p:spPr>
          <a:xfrm>
            <a:off x="12911526" y="1571392"/>
            <a:ext cx="2419913"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9" name="TextBox 2">
            <a:extLst>
              <a:ext uri="{FF2B5EF4-FFF2-40B4-BE49-F238E27FC236}">
                <a16:creationId xmlns:a16="http://schemas.microsoft.com/office/drawing/2014/main" id="{6D705C7D-186A-413D-D881-63E67ECC952E}"/>
              </a:ext>
            </a:extLst>
          </p:cNvPr>
          <p:cNvSpPr txBox="1"/>
          <p:nvPr/>
        </p:nvSpPr>
        <p:spPr>
          <a:xfrm>
            <a:off x="10820400" y="1590348"/>
            <a:ext cx="2148840"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الالماني</a:t>
            </a:r>
            <a:endParaRPr lang="fr-FR" sz="4800" dirty="0">
              <a:solidFill>
                <a:schemeClr val="accent1">
                  <a:lumMod val="75000"/>
                </a:schemeClr>
              </a:solidFill>
              <a:latin typeface="IreneFlorentina"/>
              <a:sym typeface="IreneFlorentina"/>
            </a:endParaRPr>
          </a:p>
        </p:txBody>
      </p:sp>
      <p:sp>
        <p:nvSpPr>
          <p:cNvPr id="11" name="TextBox 2">
            <a:extLst>
              <a:ext uri="{FF2B5EF4-FFF2-40B4-BE49-F238E27FC236}">
                <a16:creationId xmlns:a16="http://schemas.microsoft.com/office/drawing/2014/main" id="{0FE9481E-3591-2693-2E4E-40981B6435BF}"/>
              </a:ext>
            </a:extLst>
          </p:cNvPr>
          <p:cNvSpPr txBox="1"/>
          <p:nvPr/>
        </p:nvSpPr>
        <p:spPr>
          <a:xfrm>
            <a:off x="15544800" y="1663725"/>
            <a:ext cx="1601689" cy="738664"/>
          </a:xfrm>
          <a:prstGeom prst="rect">
            <a:avLst/>
          </a:prstGeom>
        </p:spPr>
        <p:txBody>
          <a:bodyPr wrap="square" lIns="0" tIns="0" rIns="0" bIns="0" rtlCol="0" anchor="t">
            <a:spAutoFit/>
          </a:bodyPr>
          <a:lstStyle/>
          <a:p>
            <a:pPr algn="ctr">
              <a:spcBef>
                <a:spcPct val="0"/>
              </a:spcBef>
            </a:pPr>
            <a:r>
              <a:rPr lang="ar-SA" sz="4800" dirty="0">
                <a:solidFill>
                  <a:schemeClr val="accent1">
                    <a:lumMod val="75000"/>
                  </a:schemeClr>
                </a:solidFill>
                <a:latin typeface="IreneFlorentina"/>
              </a:rPr>
              <a:t>المراهقة</a:t>
            </a:r>
            <a:endParaRPr lang="fr-FR" sz="4800" dirty="0">
              <a:solidFill>
                <a:schemeClr val="accent1">
                  <a:lumMod val="75000"/>
                </a:schemeClr>
              </a:solidFill>
              <a:latin typeface="IreneFlorentina"/>
              <a:sym typeface="IreneFlorentina"/>
            </a:endParaRPr>
          </a:p>
        </p:txBody>
      </p:sp>
      <p:pic>
        <p:nvPicPr>
          <p:cNvPr id="12" name="Image 9" descr="Une image contenant Rectangle, capture d’écran, conception&#10;&#10;Le contenu généré par l’IA peut être incorrect.">
            <a:extLst>
              <a:ext uri="{FF2B5EF4-FFF2-40B4-BE49-F238E27FC236}">
                <a16:creationId xmlns:a16="http://schemas.microsoft.com/office/drawing/2014/main" id="{C4C0EAA7-E480-E4A9-3F20-55F19FB30004}"/>
              </a:ext>
            </a:extLst>
          </p:cNvPr>
          <p:cNvPicPr>
            <a:picLocks noChangeAspect="1"/>
          </p:cNvPicPr>
          <p:nvPr/>
        </p:nvPicPr>
        <p:blipFill>
          <a:blip r:embed="rId9"/>
          <a:stretch>
            <a:fillRect/>
          </a:stretch>
        </p:blipFill>
        <p:spPr>
          <a:xfrm>
            <a:off x="5486400" y="105547"/>
            <a:ext cx="7315200" cy="1333500"/>
          </a:xfrm>
          <a:prstGeom prst="rect">
            <a:avLst/>
          </a:prstGeom>
        </p:spPr>
      </p:pic>
      <p:sp>
        <p:nvSpPr>
          <p:cNvPr id="13" name="TextBox 2">
            <a:extLst>
              <a:ext uri="{FF2B5EF4-FFF2-40B4-BE49-F238E27FC236}">
                <a16:creationId xmlns:a16="http://schemas.microsoft.com/office/drawing/2014/main" id="{9A080D4E-C258-7D80-F1CC-AA69B8609488}"/>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33650682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440"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4990" fill="hold"/>
                                        <p:tgtEl>
                                          <p:spTgt spid="4"/>
                                        </p:tgtEl>
                                      </p:cBhvr>
                                    </p:cmd>
                                  </p:childTnLst>
                                </p:cTn>
                              </p:par>
                            </p:childTnLst>
                          </p:cTn>
                        </p:par>
                      </p:childTnLst>
                    </p:cTn>
                  </p:par>
                </p:childTnLst>
              </p:cTn>
              <p:nextCondLst>
                <p:cond evt="onClick" delay="0">
                  <p:tgtEl>
                    <p:spTgt spid="4"/>
                  </p:tgtEl>
                </p:cond>
              </p:nextCondLst>
            </p:seq>
            <p:audio>
              <p:cMediaNode vol="80000">
                <p:cTn id="13"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06584A-3435-5C47-6CD1-E492089AF822}"/>
            </a:ext>
          </a:extLst>
        </p:cNvPr>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E2A68251-9F4E-F644-A3DD-4C931DEDCC06}"/>
              </a:ext>
            </a:extLst>
          </p:cNvPr>
          <p:cNvGraphicFramePr>
            <a:graphicFrameLocks noGrp="1"/>
          </p:cNvGraphicFramePr>
          <p:nvPr>
            <p:extLst>
              <p:ext uri="{D42A27DB-BD31-4B8C-83A1-F6EECF244321}">
                <p14:modId xmlns:p14="http://schemas.microsoft.com/office/powerpoint/2010/main" val="2582993060"/>
              </p:ext>
            </p:extLst>
          </p:nvPr>
        </p:nvGraphicFramePr>
        <p:xfrm>
          <a:off x="807766" y="2601163"/>
          <a:ext cx="16672465" cy="7569899"/>
        </p:xfrm>
        <a:graphic>
          <a:graphicData uri="http://schemas.openxmlformats.org/drawingml/2006/table">
            <a:tbl>
              <a:tblPr firstRow="1" bandRow="1">
                <a:tableStyleId>{5A111915-BE36-4E01-A7E5-04B1672EAD32}</a:tableStyleId>
              </a:tblPr>
              <a:tblGrid>
                <a:gridCol w="10469834">
                  <a:extLst>
                    <a:ext uri="{9D8B030D-6E8A-4147-A177-3AD203B41FA5}">
                      <a16:colId xmlns:a16="http://schemas.microsoft.com/office/drawing/2014/main" val="4138246952"/>
                    </a:ext>
                  </a:extLst>
                </a:gridCol>
                <a:gridCol w="762000">
                  <a:extLst>
                    <a:ext uri="{9D8B030D-6E8A-4147-A177-3AD203B41FA5}">
                      <a16:colId xmlns:a16="http://schemas.microsoft.com/office/drawing/2014/main" val="2791918172"/>
                    </a:ext>
                  </a:extLst>
                </a:gridCol>
                <a:gridCol w="5440631">
                  <a:extLst>
                    <a:ext uri="{9D8B030D-6E8A-4147-A177-3AD203B41FA5}">
                      <a16:colId xmlns:a16="http://schemas.microsoft.com/office/drawing/2014/main" val="4263939891"/>
                    </a:ext>
                  </a:extLst>
                </a:gridCol>
              </a:tblGrid>
              <a:tr h="644650">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81419">
                <a:tc>
                  <a:txBody>
                    <a:bodyPr/>
                    <a:lstStyle/>
                    <a:p>
                      <a:pPr algn="r" rtl="1"/>
                      <a:r>
                        <a:rPr lang="ar-SA" sz="3200" b="0" i="0" dirty="0"/>
                        <a:t>الفرد الذي يمر بمرحلة المراهقة</a:t>
                      </a:r>
                    </a:p>
                  </a:txBody>
                  <a:tcPr>
                    <a:lnR>
                      <a:noFill/>
                    </a:lnR>
                    <a:solidFill>
                      <a:srgbClr val="FFFFCC"/>
                    </a:solidFill>
                  </a:tcPr>
                </a:tc>
                <a:tc>
                  <a:txBody>
                    <a:bodyPr/>
                    <a:lstStyle/>
                    <a:p>
                      <a:pPr algn="ctr"/>
                      <a:r>
                        <a:rPr lang="ar-SA" sz="3200" b="0" i="0" dirty="0">
                          <a:solidFill>
                            <a:srgbClr val="FF0000"/>
                          </a:solidFill>
                        </a:rPr>
                        <a:t>ع</a:t>
                      </a:r>
                      <a:endParaRPr lang="en-US" sz="3200" b="0" i="0" dirty="0">
                        <a:solidFill>
                          <a:srgbClr val="FF0000"/>
                        </a:solidFill>
                      </a:endParaRPr>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r" rtl="1"/>
                      <a:r>
                        <a:rPr lang="ar-SA" sz="3200" b="0" i="0" dirty="0"/>
                        <a:t>الشخص</a:t>
                      </a:r>
                      <a:r>
                        <a:rPr lang="en-US" sz="3200" b="0" i="0" dirty="0"/>
                        <a:t> </a:t>
                      </a:r>
                      <a:r>
                        <a:rPr lang="ar-SA" sz="3200" b="0" i="0" dirty="0"/>
                        <a:t>الذي دانى البلوغ وشارفه.</a:t>
                      </a:r>
                    </a:p>
                  </a:txBody>
                  <a:tcPr>
                    <a:lnL>
                      <a:noFill/>
                    </a:lnL>
                    <a:solidFill>
                      <a:srgbClr val="FFFFCC"/>
                    </a:solidFill>
                  </a:tcPr>
                </a:tc>
                <a:extLst>
                  <a:ext uri="{0D108BD9-81ED-4DB2-BD59-A6C34878D82A}">
                    <a16:rowId xmlns:a16="http://schemas.microsoft.com/office/drawing/2014/main" val="4142899496"/>
                  </a:ext>
                </a:extLst>
              </a:tr>
              <a:tr h="1596416">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fr-FR" sz="3200" b="0" i="0" dirty="0"/>
                        <a:t>Un individu qui traverse la période de l’adolescence, caractérisée par des transformations physiques, psychologiques et sociales.</a:t>
                      </a:r>
                      <a:endParaRPr lang="en-US" sz="3200" b="0" i="0" dirty="0"/>
                    </a:p>
                    <a:p>
                      <a:pPr algn="r" rtl="1"/>
                      <a:r>
                        <a:rPr lang="ar-SA" sz="3200" b="0" i="0" dirty="0"/>
                        <a:t>الفرد الذي يمر بمرحلة المراهقة</a:t>
                      </a:r>
                    </a:p>
                  </a:txBody>
                  <a:tcPr>
                    <a:lnR>
                      <a:noFill/>
                    </a:lnR>
                    <a:solidFill>
                      <a:srgbClr val="FFFFCC"/>
                    </a:solidFill>
                  </a:tcPr>
                </a:tc>
                <a:tc>
                  <a:txBody>
                    <a:bodyPr/>
                    <a:lstStyle/>
                    <a:p>
                      <a:endParaRPr lang="en-US" sz="3200" b="0" i="0" dirty="0"/>
                    </a:p>
                    <a:p>
                      <a:endParaRPr lang="en-US" sz="3200" b="0" i="0" dirty="0"/>
                    </a:p>
                    <a:p>
                      <a:pPr algn="ctr"/>
                      <a:r>
                        <a:rPr lang="en-US" sz="3200" b="0" i="0" dirty="0">
                          <a:solidFill>
                            <a:srgbClr val="FF0000"/>
                          </a:solidFill>
                        </a:rPr>
                        <a:t>Fr</a:t>
                      </a:r>
                    </a:p>
                  </a:txBody>
                  <a:tcPr>
                    <a:lnL>
                      <a:noFill/>
                    </a:lnL>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l" rtl="0"/>
                      <a:r>
                        <a:rPr lang="en-US" sz="3200" b="0" i="0" dirty="0"/>
                        <a:t>Adolescent</a:t>
                      </a:r>
                    </a:p>
                    <a:p>
                      <a:pPr algn="r" rtl="1"/>
                      <a:r>
                        <a:rPr lang="en-US" sz="3200" b="0" i="0" dirty="0"/>
                        <a:t> </a:t>
                      </a:r>
                      <a:r>
                        <a:rPr lang="ar-SA" sz="3200" b="0" i="0" dirty="0"/>
                        <a:t>الشخص الذي يمر بمرحلة المراهقة</a:t>
                      </a:r>
                    </a:p>
                  </a:txBody>
                  <a:tcPr>
                    <a:solidFill>
                      <a:srgbClr val="FFFFCC"/>
                    </a:solidFill>
                  </a:tcPr>
                </a:tc>
                <a:extLst>
                  <a:ext uri="{0D108BD9-81ED-4DB2-BD59-A6C34878D82A}">
                    <a16:rowId xmlns:a16="http://schemas.microsoft.com/office/drawing/2014/main" val="1256980630"/>
                  </a:ext>
                </a:extLst>
              </a:tr>
              <a:tr h="868680">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3200" b="0" i="0" dirty="0"/>
                        <a:t>An individual in the stage of adolescence, typically between ages 13 and 19, characterized by physical, emotional, cognitive, and social development.</a:t>
                      </a:r>
                    </a:p>
                    <a:p>
                      <a:pPr algn="r" rtl="1"/>
                      <a:r>
                        <a:rPr lang="ar-SA" sz="3200" b="0" i="0" dirty="0"/>
                        <a:t>الفرد الذي يمر بمرحلة المراهقة</a:t>
                      </a:r>
                    </a:p>
                  </a:txBody>
                  <a:tcPr>
                    <a:lnR>
                      <a:noFill/>
                    </a:lnR>
                    <a:solidFill>
                      <a:srgbClr val="FFFFCC"/>
                    </a:solidFill>
                  </a:tcPr>
                </a:tc>
                <a:tc>
                  <a:txBody>
                    <a:bodyPr/>
                    <a:lstStyle/>
                    <a:p>
                      <a:endParaRPr lang="en-US" sz="3200" b="0" i="0" dirty="0"/>
                    </a:p>
                    <a:p>
                      <a:pPr algn="ctr"/>
                      <a:r>
                        <a:rPr lang="en-US" sz="3200" b="0" i="0" dirty="0">
                          <a:solidFill>
                            <a:srgbClr val="FF0000"/>
                          </a:solidFill>
                        </a:rPr>
                        <a:t>En</a:t>
                      </a:r>
                    </a:p>
                  </a:txBody>
                  <a:tcPr>
                    <a:lnL>
                      <a:noFill/>
                    </a:lnL>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l" rtl="0"/>
                      <a:r>
                        <a:rPr lang="en-US" sz="3200" b="0" i="0" dirty="0"/>
                        <a:t>Teenager / Adolescent</a:t>
                      </a:r>
                    </a:p>
                    <a:p>
                      <a:pPr algn="r" rtl="1"/>
                      <a:r>
                        <a:rPr lang="ar-SA" sz="3200" b="0" i="0" dirty="0"/>
                        <a:t>الشخص الصغير الذي ينمو من الطفولة إلى مرحلة البلوغ أو الرشد.</a:t>
                      </a:r>
                    </a:p>
                  </a:txBody>
                  <a:tcPr>
                    <a:solidFill>
                      <a:srgbClr val="FFFFCC"/>
                    </a:solidFill>
                  </a:tcPr>
                </a:tc>
                <a:extLst>
                  <a:ext uri="{0D108BD9-81ED-4DB2-BD59-A6C34878D82A}">
                    <a16:rowId xmlns:a16="http://schemas.microsoft.com/office/drawing/2014/main" val="2208138853"/>
                  </a:ext>
                </a:extLst>
              </a:tr>
              <a:tr h="868680">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de-DE" sz="3200" b="0" i="0" dirty="0"/>
                        <a:t>Ein Individuum, das die Adoleszenz durchläuft, gekennzeichnet durch körperliche, geistige, emotionale und soziale Veränderungen.</a:t>
                      </a:r>
                      <a:endParaRPr lang="en-US" sz="3200" b="0" i="0" dirty="0"/>
                    </a:p>
                    <a:p>
                      <a:pPr algn="r" rtl="1"/>
                      <a:r>
                        <a:rPr lang="ar-SA" sz="3200" b="0" i="0" dirty="0"/>
                        <a:t>الفرد الذي يمر بمرحلة المراهقة</a:t>
                      </a:r>
                    </a:p>
                  </a:txBody>
                  <a:tcPr>
                    <a:lnR>
                      <a:noFill/>
                    </a:lnR>
                    <a:solidFill>
                      <a:srgbClr val="FFFFCC"/>
                    </a:solidFill>
                  </a:tcPr>
                </a:tc>
                <a:tc>
                  <a:txBody>
                    <a:bodyPr/>
                    <a:lstStyle/>
                    <a:p>
                      <a:endParaRPr lang="en-US" sz="3200" b="0" i="0" dirty="0"/>
                    </a:p>
                    <a:p>
                      <a:pPr algn="ctr"/>
                      <a:r>
                        <a:rPr lang="en-US" sz="3200" b="0" i="0" dirty="0">
                          <a:solidFill>
                            <a:srgbClr val="FF0000"/>
                          </a:solidFill>
                        </a:rPr>
                        <a:t>De</a:t>
                      </a:r>
                    </a:p>
                  </a:txBody>
                  <a:tcPr>
                    <a:lnL>
                      <a:noFill/>
                    </a:lnL>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l" rtl="0"/>
                      <a:r>
                        <a:rPr lang="en-US" sz="3200" b="0" i="0" dirty="0"/>
                        <a:t>Der </a:t>
                      </a:r>
                      <a:r>
                        <a:rPr lang="en-US" sz="3200" b="0" i="0" dirty="0" err="1"/>
                        <a:t>Jugendliche</a:t>
                      </a:r>
                      <a:r>
                        <a:rPr lang="en-US" sz="3200" b="0" i="0" dirty="0"/>
                        <a:t> / </a:t>
                      </a:r>
                      <a:r>
                        <a:rPr lang="en-US" sz="3200" b="0" i="0" dirty="0" err="1"/>
                        <a:t>Adoleszent</a:t>
                      </a:r>
                      <a:endParaRPr lang="en-US" sz="3200" b="0" i="0" dirty="0"/>
                    </a:p>
                    <a:p>
                      <a:pPr algn="r" rtl="1"/>
                      <a:r>
                        <a:rPr lang="ar-SA" sz="3200" b="0" i="0" dirty="0"/>
                        <a:t>الشخص الذي يكون في مرحلة الشباب أو المراهقة</a:t>
                      </a:r>
                    </a:p>
                  </a:txBody>
                  <a:tcPr>
                    <a:solidFill>
                      <a:srgbClr val="FFFFCC"/>
                    </a:solidFill>
                  </a:tcPr>
                </a:tc>
                <a:extLst>
                  <a:ext uri="{0D108BD9-81ED-4DB2-BD59-A6C34878D82A}">
                    <a16:rowId xmlns:a16="http://schemas.microsoft.com/office/drawing/2014/main" val="3832744401"/>
                  </a:ext>
                </a:extLst>
              </a:tr>
            </a:tbl>
          </a:graphicData>
        </a:graphic>
      </p:graphicFrame>
      <p:pic>
        <p:nvPicPr>
          <p:cNvPr id="11" name="bandicam 2026-01-25 12-53-04-832.mp4">
            <a:hlinkClick r:id="" action="ppaction://media"/>
            <a:extLst>
              <a:ext uri="{FF2B5EF4-FFF2-40B4-BE49-F238E27FC236}">
                <a16:creationId xmlns:a16="http://schemas.microsoft.com/office/drawing/2014/main" id="{746A98B5-F614-C021-7EE5-285B96BA763E}"/>
              </a:ext>
            </a:extLst>
          </p:cNvPr>
          <p:cNvPicPr>
            <a:picLocks noChangeAspect="1"/>
          </p:cNvPicPr>
          <p:nvPr>
            <a:audioFile r:link="rId2"/>
            <p:extLst>
              <p:ext uri="{DAA4B4D4-6D71-4841-9C94-3DE7FCFB9230}">
                <p14:media xmlns:p14="http://schemas.microsoft.com/office/powerpoint/2010/main" r:embed="rId1"/>
              </p:ext>
            </p:extLst>
          </p:nvPr>
        </p:nvPicPr>
        <p:blipFill>
          <a:blip r:embed="rId6">
            <a:extLst>
              <a:ext uri="{BEBA8EAE-BF5A-486C-A8C5-ECC9F3942E4B}">
                <a14:imgProps xmlns:a14="http://schemas.microsoft.com/office/drawing/2010/main">
                  <a14:imgLayer r:embed="rId7">
                    <a14:imgEffect>
                      <a14:colorTemperature colorTemp="4700"/>
                    </a14:imgEffect>
                    <a14:imgEffect>
                      <a14:saturation sat="400000"/>
                    </a14:imgEffect>
                  </a14:imgLayer>
                </a14:imgProps>
              </a:ext>
            </a:extLst>
          </a:blip>
          <a:stretch>
            <a:fillRect/>
          </a:stretch>
        </p:blipFill>
        <p:spPr>
          <a:xfrm>
            <a:off x="5304771" y="9244886"/>
            <a:ext cx="762000" cy="762000"/>
          </a:xfrm>
          <a:prstGeom prst="rect">
            <a:avLst/>
          </a:prstGeom>
        </p:spPr>
      </p:pic>
      <p:pic>
        <p:nvPicPr>
          <p:cNvPr id="12" name="bandicam 2026-01-25 12-54-01-961.mp4">
            <a:hlinkClick r:id="" action="ppaction://media"/>
            <a:extLst>
              <a:ext uri="{FF2B5EF4-FFF2-40B4-BE49-F238E27FC236}">
                <a16:creationId xmlns:a16="http://schemas.microsoft.com/office/drawing/2014/main" id="{2539FE53-2A52-EB8C-B216-6CAF24C6301E}"/>
              </a:ext>
            </a:extLst>
          </p:cNvPr>
          <p:cNvPicPr>
            <a:picLocks noChangeAspect="1"/>
          </p:cNvPicPr>
          <p:nvPr>
            <a:audioFile r:link="rId4"/>
            <p:extLst>
              <p:ext uri="{DAA4B4D4-6D71-4841-9C94-3DE7FCFB9230}">
                <p14:media xmlns:p14="http://schemas.microsoft.com/office/powerpoint/2010/main" r:embed="rId3"/>
              </p:ext>
            </p:extLst>
          </p:nvPr>
        </p:nvPicPr>
        <p:blipFill>
          <a:blip r:embed="rId6">
            <a:extLst>
              <a:ext uri="{BEBA8EAE-BF5A-486C-A8C5-ECC9F3942E4B}">
                <a14:imgProps xmlns:a14="http://schemas.microsoft.com/office/drawing/2010/main">
                  <a14:imgLayer r:embed="rId7">
                    <a14:imgEffect>
                      <a14:colorTemperature colorTemp="4700"/>
                    </a14:imgEffect>
                    <a14:imgEffect>
                      <a14:saturation sat="400000"/>
                    </a14:imgEffect>
                  </a14:imgLayer>
                </a14:imgProps>
              </a:ext>
            </a:extLst>
          </a:blip>
          <a:stretch>
            <a:fillRect/>
          </a:stretch>
        </p:blipFill>
        <p:spPr>
          <a:xfrm>
            <a:off x="13182600" y="9244886"/>
            <a:ext cx="762000" cy="762000"/>
          </a:xfrm>
          <a:prstGeom prst="rect">
            <a:avLst/>
          </a:prstGeom>
        </p:spPr>
      </p:pic>
      <p:pic>
        <p:nvPicPr>
          <p:cNvPr id="13" name="Image 9" descr="Une image contenant Rectangle, capture d’écran, conception&#10;&#10;Le contenu généré par l’IA peut être incorrect.">
            <a:extLst>
              <a:ext uri="{FF2B5EF4-FFF2-40B4-BE49-F238E27FC236}">
                <a16:creationId xmlns:a16="http://schemas.microsoft.com/office/drawing/2014/main" id="{5AB2AE15-4B44-49F0-3E84-193451423926}"/>
              </a:ext>
            </a:extLst>
          </p:cNvPr>
          <p:cNvPicPr>
            <a:picLocks noChangeAspect="1"/>
          </p:cNvPicPr>
          <p:nvPr/>
        </p:nvPicPr>
        <p:blipFill>
          <a:blip r:embed="rId8">
            <a:duotone>
              <a:schemeClr val="accent5">
                <a:shade val="45000"/>
                <a:satMod val="135000"/>
              </a:schemeClr>
              <a:prstClr val="white"/>
            </a:duotone>
          </a:blip>
          <a:stretch>
            <a:fillRect/>
          </a:stretch>
        </p:blipFill>
        <p:spPr>
          <a:xfrm>
            <a:off x="15100527" y="1291037"/>
            <a:ext cx="2407413" cy="893525"/>
          </a:xfrm>
          <a:prstGeom prst="rect">
            <a:avLst/>
          </a:prstGeom>
        </p:spPr>
      </p:pic>
      <p:sp>
        <p:nvSpPr>
          <p:cNvPr id="16" name="TextBox 2">
            <a:extLst>
              <a:ext uri="{FF2B5EF4-FFF2-40B4-BE49-F238E27FC236}">
                <a16:creationId xmlns:a16="http://schemas.microsoft.com/office/drawing/2014/main" id="{B8668019-FA5D-A241-D2F6-982566B91394}"/>
              </a:ext>
            </a:extLst>
          </p:cNvPr>
          <p:cNvSpPr txBox="1"/>
          <p:nvPr/>
        </p:nvSpPr>
        <p:spPr>
          <a:xfrm>
            <a:off x="15503388" y="1291037"/>
            <a:ext cx="1601689" cy="738664"/>
          </a:xfrm>
          <a:prstGeom prst="rect">
            <a:avLst/>
          </a:prstGeom>
        </p:spPr>
        <p:txBody>
          <a:bodyPr wrap="square" lIns="0" tIns="0" rIns="0" bIns="0" rtlCol="0" anchor="t">
            <a:spAutoFit/>
          </a:bodyPr>
          <a:lstStyle/>
          <a:p>
            <a:pPr algn="ctr">
              <a:spcBef>
                <a:spcPct val="0"/>
              </a:spcBef>
            </a:pPr>
            <a:r>
              <a:rPr lang="ar-SA" sz="4800" dirty="0">
                <a:solidFill>
                  <a:schemeClr val="accent1">
                    <a:lumMod val="75000"/>
                  </a:schemeClr>
                </a:solidFill>
                <a:latin typeface="IreneFlorentina"/>
              </a:rPr>
              <a:t>المراهق</a:t>
            </a:r>
            <a:endParaRPr lang="fr-FR" sz="4800" dirty="0">
              <a:solidFill>
                <a:schemeClr val="accent1">
                  <a:lumMod val="75000"/>
                </a:schemeClr>
              </a:solidFill>
              <a:latin typeface="IreneFlorentina"/>
              <a:sym typeface="IreneFlorentina"/>
            </a:endParaRPr>
          </a:p>
        </p:txBody>
      </p:sp>
      <p:pic>
        <p:nvPicPr>
          <p:cNvPr id="17" name="Image 9" descr="Une image contenant Rectangle, capture d’écran, conception&#10;&#10;Le contenu généré par l’IA peut être incorrect.">
            <a:extLst>
              <a:ext uri="{FF2B5EF4-FFF2-40B4-BE49-F238E27FC236}">
                <a16:creationId xmlns:a16="http://schemas.microsoft.com/office/drawing/2014/main" id="{80BD3386-AE2B-D737-D5DE-524235EBF720}"/>
              </a:ext>
            </a:extLst>
          </p:cNvPr>
          <p:cNvPicPr>
            <a:picLocks noChangeAspect="1"/>
          </p:cNvPicPr>
          <p:nvPr/>
        </p:nvPicPr>
        <p:blipFill>
          <a:blip r:embed="rId8"/>
          <a:stretch>
            <a:fillRect/>
          </a:stretch>
        </p:blipFill>
        <p:spPr>
          <a:xfrm>
            <a:off x="5486400" y="105547"/>
            <a:ext cx="7315200" cy="1333500"/>
          </a:xfrm>
          <a:prstGeom prst="rect">
            <a:avLst/>
          </a:prstGeom>
        </p:spPr>
      </p:pic>
      <p:sp>
        <p:nvSpPr>
          <p:cNvPr id="18" name="TextBox 2">
            <a:extLst>
              <a:ext uri="{FF2B5EF4-FFF2-40B4-BE49-F238E27FC236}">
                <a16:creationId xmlns:a16="http://schemas.microsoft.com/office/drawing/2014/main" id="{9C1983EC-13ED-7230-1B72-108FF1DA80C0}"/>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12290124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70" fill="hold"/>
                                        <p:tgtEl>
                                          <p:spTgt spid="11"/>
                                        </p:tgtEl>
                                      </p:cBhvr>
                                    </p:cmd>
                                  </p:childTnLst>
                                </p:cTn>
                              </p:par>
                            </p:childTnLst>
                          </p:cTn>
                        </p:par>
                      </p:childTnLst>
                    </p:cTn>
                  </p:par>
                </p:childTnLst>
              </p:cTn>
              <p:nextCondLst>
                <p:cond evt="onClick" delay="0">
                  <p:tgtEl>
                    <p:spTgt spid="11"/>
                  </p:tgtEl>
                </p:cond>
              </p:nextCondLst>
            </p:seq>
            <p:seq concurrent="1" nextAc="seek">
              <p:cTn id="7" restart="whenNotActive" fill="hold" evtFilter="cancelBubble" nodeType="interactiveSeq">
                <p:stCondLst>
                  <p:cond evt="onClick" delay="0">
                    <p:tgtEl>
                      <p:spTgt spid="12"/>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410" fill="hold"/>
                                        <p:tgtEl>
                                          <p:spTgt spid="12"/>
                                        </p:tgtEl>
                                      </p:cBhvr>
                                    </p:cmd>
                                  </p:childTnLst>
                                </p:cTn>
                              </p:par>
                            </p:childTnLst>
                          </p:cTn>
                        </p:par>
                      </p:childTnLst>
                    </p:cTn>
                  </p:par>
                </p:childTnLst>
              </p:cTn>
              <p:nextCondLst>
                <p:cond evt="onClick" delay="0">
                  <p:tgtEl>
                    <p:spTgt spid="12"/>
                  </p:tgtEl>
                </p:cond>
              </p:nextCondLst>
            </p:seq>
            <p:audio>
              <p:cMediaNode vol="80000">
                <p:cTn id="12" fill="hold" display="0">
                  <p:stCondLst>
                    <p:cond delay="indefinite"/>
                  </p:stCondLst>
                  <p:endCondLst>
                    <p:cond evt="onStopAudio" delay="0">
                      <p:tgtEl>
                        <p:sldTgt/>
                      </p:tgtEl>
                    </p:cond>
                  </p:endCondLst>
                </p:cTn>
                <p:tgtEl>
                  <p:spTgt spid="11"/>
                </p:tgtEl>
              </p:cMediaNode>
            </p:audio>
            <p:audio>
              <p:cMediaNode vol="80000">
                <p:cTn id="13"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72ADC-563D-11B3-C4B8-9EC049E219D2}"/>
            </a:ext>
          </a:extLst>
        </p:cNvPr>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FD25B42A-0BDC-4758-2922-A83AF1D3FA34}"/>
              </a:ext>
            </a:extLst>
          </p:cNvPr>
          <p:cNvGraphicFramePr>
            <a:graphicFrameLocks noGrp="1"/>
          </p:cNvGraphicFramePr>
          <p:nvPr>
            <p:extLst>
              <p:ext uri="{D42A27DB-BD31-4B8C-83A1-F6EECF244321}">
                <p14:modId xmlns:p14="http://schemas.microsoft.com/office/powerpoint/2010/main" val="208946255"/>
              </p:ext>
            </p:extLst>
          </p:nvPr>
        </p:nvGraphicFramePr>
        <p:xfrm>
          <a:off x="807766" y="2890298"/>
          <a:ext cx="16672465" cy="7184961"/>
        </p:xfrm>
        <a:graphic>
          <a:graphicData uri="http://schemas.openxmlformats.org/drawingml/2006/table">
            <a:tbl>
              <a:tblPr firstRow="1" bandRow="1">
                <a:tableStyleId>{5A111915-BE36-4E01-A7E5-04B1672EAD32}</a:tableStyleId>
              </a:tblPr>
              <a:tblGrid>
                <a:gridCol w="8082119">
                  <a:extLst>
                    <a:ext uri="{9D8B030D-6E8A-4147-A177-3AD203B41FA5}">
                      <a16:colId xmlns:a16="http://schemas.microsoft.com/office/drawing/2014/main" val="4138246952"/>
                    </a:ext>
                  </a:extLst>
                </a:gridCol>
                <a:gridCol w="406515">
                  <a:extLst>
                    <a:ext uri="{9D8B030D-6E8A-4147-A177-3AD203B41FA5}">
                      <a16:colId xmlns:a16="http://schemas.microsoft.com/office/drawing/2014/main" val="2791918172"/>
                    </a:ext>
                  </a:extLst>
                </a:gridCol>
                <a:gridCol w="8183831">
                  <a:extLst>
                    <a:ext uri="{9D8B030D-6E8A-4147-A177-3AD203B41FA5}">
                      <a16:colId xmlns:a16="http://schemas.microsoft.com/office/drawing/2014/main" val="4263939891"/>
                    </a:ext>
                  </a:extLst>
                </a:gridCol>
              </a:tblGrid>
              <a:tr h="799298">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385663">
                <a:tc>
                  <a:txBody>
                    <a:bodyPr/>
                    <a:lstStyle/>
                    <a:p>
                      <a:pPr algn="r" rtl="1"/>
                      <a:r>
                        <a:rPr lang="ar-SA" sz="3600" b="0" i="0" dirty="0"/>
                        <a:t>العلم الذي يدرس </a:t>
                      </a:r>
                      <a:r>
                        <a:rPr lang="ar-SA" sz="3600" b="1" i="0" dirty="0"/>
                        <a:t>سلوك</a:t>
                      </a:r>
                      <a:r>
                        <a:rPr lang="ar-SA" sz="3600" b="0" i="0" dirty="0"/>
                        <a:t> الإنسان ودوافعه وانفعالاته وعملياته العقلية</a:t>
                      </a:r>
                      <a:r>
                        <a:rPr lang="en-US" sz="3600" b="0" i="0" dirty="0"/>
                        <a:t> </a:t>
                      </a:r>
                      <a:r>
                        <a:rPr lang="ar-SA" sz="3600" b="0" i="0" dirty="0"/>
                        <a:t>بهدف فهم السلوك الإنساني وتفسيره والتنبؤ به.</a:t>
                      </a:r>
                      <a:endParaRPr lang="en-US" sz="3600" b="0" i="0" dirty="0"/>
                    </a:p>
                    <a:p>
                      <a:pPr algn="r" rtl="1"/>
                      <a:endParaRPr lang="ar-SA" sz="3600" b="0" i="0" dirty="0"/>
                    </a:p>
                    <a:p>
                      <a:pPr algn="r" rtl="1"/>
                      <a:r>
                        <a:rPr lang="ar-SA" sz="3600" b="0" i="0" dirty="0"/>
                        <a:t>ويشمل دراسة:</a:t>
                      </a:r>
                    </a:p>
                    <a:p>
                      <a:pPr algn="r" rtl="1"/>
                      <a:r>
                        <a:rPr lang="ar-SA" sz="3600" b="1" i="0" dirty="0"/>
                        <a:t>التفكير</a:t>
                      </a:r>
                    </a:p>
                    <a:p>
                      <a:pPr algn="r" rtl="1"/>
                      <a:r>
                        <a:rPr lang="ar-SA" sz="3600" b="1" i="0" dirty="0"/>
                        <a:t>الشعور</a:t>
                      </a:r>
                    </a:p>
                    <a:p>
                      <a:pPr algn="r" rtl="1"/>
                      <a:r>
                        <a:rPr lang="ar-SA" sz="3600" b="1" i="0" dirty="0"/>
                        <a:t>الإدراك</a:t>
                      </a:r>
                    </a:p>
                    <a:p>
                      <a:pPr algn="r" rtl="1"/>
                      <a:r>
                        <a:rPr lang="ar-SA" sz="3600" b="1" i="0" dirty="0"/>
                        <a:t>التعلم</a:t>
                      </a:r>
                    </a:p>
                    <a:p>
                      <a:pPr algn="r" rtl="1"/>
                      <a:r>
                        <a:rPr lang="ar-SA" sz="3600" b="1" i="0" dirty="0"/>
                        <a:t>التوافق النفسي</a:t>
                      </a:r>
                    </a:p>
                  </a:txBody>
                  <a:tcPr>
                    <a:lnR>
                      <a:noFill/>
                    </a:lnR>
                    <a:solidFill>
                      <a:srgbClr val="FFFFCC"/>
                    </a:solidFill>
                  </a:tcPr>
                </a:tc>
                <a:tc>
                  <a:txBody>
                    <a:bodyPr/>
                    <a:lstStyle/>
                    <a:p>
                      <a:endParaRPr lang="en-US" sz="3600" b="0" i="0"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r" rtl="1"/>
                      <a:r>
                        <a:rPr lang="ar-SA" sz="3600" b="0" i="0" dirty="0"/>
                        <a:t>في المعجم العربي</a:t>
                      </a:r>
                      <a:r>
                        <a:rPr lang="en-US" sz="3600" b="0" i="0" dirty="0"/>
                        <a:t> </a:t>
                      </a:r>
                      <a:r>
                        <a:rPr lang="ar-SA" sz="3600" b="0" i="0" dirty="0"/>
                        <a:t>:</a:t>
                      </a:r>
                    </a:p>
                    <a:p>
                      <a:pPr algn="r" rtl="1"/>
                      <a:r>
                        <a:rPr lang="ar-SA" sz="3600" b="1" i="0" dirty="0"/>
                        <a:t>العِلم</a:t>
                      </a:r>
                      <a:r>
                        <a:rPr lang="ar-SA" sz="3600" b="0" i="0" dirty="0"/>
                        <a:t>: هو الإدراك والمعرفة والفهم.</a:t>
                      </a:r>
                    </a:p>
                    <a:p>
                      <a:pPr algn="r" rtl="1"/>
                      <a:r>
                        <a:rPr lang="ar-SA" sz="3600" b="1" i="0" dirty="0"/>
                        <a:t>النفس</a:t>
                      </a:r>
                      <a:r>
                        <a:rPr lang="ar-SA" sz="3600" b="0" i="0" dirty="0"/>
                        <a:t>: الروح، أو ذات الإنسان، وما يصدر عنها من مشاعر وأحاسيس.</a:t>
                      </a:r>
                      <a:endParaRPr lang="en-US" sz="3600" b="0" i="0" dirty="0"/>
                    </a:p>
                    <a:p>
                      <a:pPr algn="r" rtl="1"/>
                      <a:endParaRPr lang="ar-SA" sz="3600" b="0" i="0" dirty="0"/>
                    </a:p>
                    <a:p>
                      <a:pPr algn="r" rtl="1"/>
                      <a:r>
                        <a:rPr lang="ar-SA" sz="3600" b="0" i="0" dirty="0"/>
                        <a:t>وجاء في </a:t>
                      </a:r>
                      <a:r>
                        <a:rPr lang="ar-SA" sz="3600" b="1" i="0" dirty="0"/>
                        <a:t>لسان العرب</a:t>
                      </a:r>
                      <a:r>
                        <a:rPr lang="ar-SA" sz="3600" b="0" i="0" dirty="0"/>
                        <a:t>:</a:t>
                      </a:r>
                      <a:r>
                        <a:rPr lang="en-US" sz="3600" b="0" i="0" dirty="0"/>
                        <a:t> </a:t>
                      </a:r>
                      <a:r>
                        <a:rPr lang="ar-SA" sz="3600" b="0" i="0" dirty="0"/>
                        <a:t>النفس هي ذات الشيء وحقيقته، وتطلق على الروح والعقل.</a:t>
                      </a:r>
                      <a:endParaRPr lang="en-US" sz="3600" b="0" i="0" dirty="0"/>
                    </a:p>
                    <a:p>
                      <a:pPr algn="r" rtl="1"/>
                      <a:endParaRPr lang="ar-SA" sz="3600" b="0" i="0" dirty="0"/>
                    </a:p>
                    <a:p>
                      <a:pPr algn="r" rtl="1"/>
                      <a:r>
                        <a:rPr lang="ar-SA" sz="3600" b="0" i="0" dirty="0"/>
                        <a:t>إذن </a:t>
                      </a:r>
                      <a:r>
                        <a:rPr lang="ar-SA" sz="3600" b="1" i="0" dirty="0"/>
                        <a:t>علم النفس </a:t>
                      </a:r>
                      <a:r>
                        <a:rPr lang="ar-SA" sz="3600" b="0" i="0" dirty="0"/>
                        <a:t>لغةً هو:</a:t>
                      </a:r>
                      <a:r>
                        <a:rPr lang="en-US" sz="3600" b="0" i="0" dirty="0"/>
                        <a:t> </a:t>
                      </a:r>
                      <a:r>
                        <a:rPr lang="ar-SA" sz="3600" b="0" i="0" dirty="0"/>
                        <a:t>العلم الذي يختص بدراسة النفس الإنسانية وما يتعلق بها.</a:t>
                      </a:r>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4" name="Image 9" descr="Une image contenant Rectangle, capture d’écran, conception&#10;&#10;Le contenu généré par l’IA peut être incorrect.">
            <a:extLst>
              <a:ext uri="{FF2B5EF4-FFF2-40B4-BE49-F238E27FC236}">
                <a16:creationId xmlns:a16="http://schemas.microsoft.com/office/drawing/2014/main" id="{A996E2EC-F6BB-3EEC-0B6B-CE49ECFE05AE}"/>
              </a:ext>
            </a:extLst>
          </p:cNvPr>
          <p:cNvPicPr>
            <a:picLocks noChangeAspect="1"/>
          </p:cNvPicPr>
          <p:nvPr/>
        </p:nvPicPr>
        <p:blipFill>
          <a:blip r:embed="rId2">
            <a:duotone>
              <a:schemeClr val="accent5">
                <a:shade val="45000"/>
                <a:satMod val="135000"/>
              </a:schemeClr>
              <a:prstClr val="white"/>
            </a:duotone>
          </a:blip>
          <a:stretch>
            <a:fillRect/>
          </a:stretch>
        </p:blipFill>
        <p:spPr>
          <a:xfrm>
            <a:off x="10591800" y="1592851"/>
            <a:ext cx="6903213" cy="893525"/>
          </a:xfrm>
          <a:prstGeom prst="rect">
            <a:avLst/>
          </a:prstGeom>
        </p:spPr>
      </p:pic>
      <p:sp>
        <p:nvSpPr>
          <p:cNvPr id="5" name="TextBox 2">
            <a:extLst>
              <a:ext uri="{FF2B5EF4-FFF2-40B4-BE49-F238E27FC236}">
                <a16:creationId xmlns:a16="http://schemas.microsoft.com/office/drawing/2014/main" id="{8C39DE53-ED6A-C476-018D-B343D3B794D6}"/>
              </a:ext>
            </a:extLst>
          </p:cNvPr>
          <p:cNvSpPr txBox="1"/>
          <p:nvPr/>
        </p:nvSpPr>
        <p:spPr>
          <a:xfrm>
            <a:off x="12618994" y="1530059"/>
            <a:ext cx="2419913"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6" name="TextBox 2">
            <a:extLst>
              <a:ext uri="{FF2B5EF4-FFF2-40B4-BE49-F238E27FC236}">
                <a16:creationId xmlns:a16="http://schemas.microsoft.com/office/drawing/2014/main" id="{CABA2A1C-9DDA-D00E-B6A3-FF188986679A}"/>
              </a:ext>
            </a:extLst>
          </p:cNvPr>
          <p:cNvSpPr txBox="1"/>
          <p:nvPr/>
        </p:nvSpPr>
        <p:spPr>
          <a:xfrm>
            <a:off x="10820470" y="1549015"/>
            <a:ext cx="1856237"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العربي</a:t>
            </a:r>
            <a:endParaRPr lang="fr-FR" sz="4800" dirty="0">
              <a:solidFill>
                <a:schemeClr val="accent1">
                  <a:lumMod val="75000"/>
                </a:schemeClr>
              </a:solidFill>
              <a:latin typeface="IreneFlorentina"/>
              <a:sym typeface="IreneFlorentina"/>
            </a:endParaRPr>
          </a:p>
        </p:txBody>
      </p:sp>
      <p:sp>
        <p:nvSpPr>
          <p:cNvPr id="7" name="TextBox 2">
            <a:extLst>
              <a:ext uri="{FF2B5EF4-FFF2-40B4-BE49-F238E27FC236}">
                <a16:creationId xmlns:a16="http://schemas.microsoft.com/office/drawing/2014/main" id="{8348ED73-3635-E78A-D455-6CBEC1EFEEFA}"/>
              </a:ext>
            </a:extLst>
          </p:cNvPr>
          <p:cNvSpPr txBox="1"/>
          <p:nvPr/>
        </p:nvSpPr>
        <p:spPr>
          <a:xfrm>
            <a:off x="15102839" y="1597275"/>
            <a:ext cx="1982689" cy="738664"/>
          </a:xfrm>
          <a:prstGeom prst="rect">
            <a:avLst/>
          </a:prstGeom>
        </p:spPr>
        <p:txBody>
          <a:bodyPr wrap="square" lIns="0" tIns="0" rIns="0" bIns="0" rtlCol="0" anchor="t">
            <a:spAutoFit/>
          </a:bodyPr>
          <a:lstStyle/>
          <a:p>
            <a:pPr algn="ctr">
              <a:spcBef>
                <a:spcPct val="0"/>
              </a:spcBef>
            </a:pPr>
            <a:r>
              <a:rPr lang="ar-SA" sz="4800" dirty="0">
                <a:solidFill>
                  <a:schemeClr val="accent1">
                    <a:lumMod val="75000"/>
                  </a:schemeClr>
                </a:solidFill>
              </a:rPr>
              <a:t>علم النفس</a:t>
            </a:r>
            <a:endParaRPr lang="fr-FR" sz="4800" dirty="0">
              <a:solidFill>
                <a:schemeClr val="accent1">
                  <a:lumMod val="75000"/>
                </a:schemeClr>
              </a:solidFill>
              <a:latin typeface="IreneFlorentina"/>
              <a:sym typeface="IreneFlorentina"/>
            </a:endParaRPr>
          </a:p>
        </p:txBody>
      </p:sp>
      <p:pic>
        <p:nvPicPr>
          <p:cNvPr id="8" name="Image 9" descr="Une image contenant Rectangle, capture d’écran, conception&#10;&#10;Le contenu généré par l’IA peut être incorrect.">
            <a:extLst>
              <a:ext uri="{FF2B5EF4-FFF2-40B4-BE49-F238E27FC236}">
                <a16:creationId xmlns:a16="http://schemas.microsoft.com/office/drawing/2014/main" id="{E2D573EC-0AA3-B844-35C0-619DDE39838E}"/>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9" name="TextBox 2">
            <a:extLst>
              <a:ext uri="{FF2B5EF4-FFF2-40B4-BE49-F238E27FC236}">
                <a16:creationId xmlns:a16="http://schemas.microsoft.com/office/drawing/2014/main" id="{C94FE043-3E41-AE20-4495-ECC5A5151B75}"/>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2124003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58673D-DFD2-038C-22BB-BA8D369F17A1}"/>
            </a:ext>
          </a:extLst>
        </p:cNvPr>
        <p:cNvGrpSpPr/>
        <p:nvPr/>
      </p:nvGrpSpPr>
      <p:grpSpPr>
        <a:xfrm>
          <a:off x="0" y="0"/>
          <a:ext cx="0" cy="0"/>
          <a:chOff x="0" y="0"/>
          <a:chExt cx="0" cy="0"/>
        </a:xfrm>
      </p:grpSpPr>
      <p:graphicFrame>
        <p:nvGraphicFramePr>
          <p:cNvPr id="21" name="Table 20">
            <a:extLst>
              <a:ext uri="{FF2B5EF4-FFF2-40B4-BE49-F238E27FC236}">
                <a16:creationId xmlns:a16="http://schemas.microsoft.com/office/drawing/2014/main" id="{E6726989-8E27-5BA5-B67C-494EB77C941F}"/>
              </a:ext>
            </a:extLst>
          </p:cNvPr>
          <p:cNvGraphicFramePr>
            <a:graphicFrameLocks noGrp="1"/>
          </p:cNvGraphicFramePr>
          <p:nvPr>
            <p:extLst>
              <p:ext uri="{D42A27DB-BD31-4B8C-83A1-F6EECF244321}">
                <p14:modId xmlns:p14="http://schemas.microsoft.com/office/powerpoint/2010/main" val="3508197659"/>
              </p:ext>
            </p:extLst>
          </p:nvPr>
        </p:nvGraphicFramePr>
        <p:xfrm>
          <a:off x="785141" y="2811732"/>
          <a:ext cx="16672465" cy="7368073"/>
        </p:xfrm>
        <a:graphic>
          <a:graphicData uri="http://schemas.openxmlformats.org/drawingml/2006/table">
            <a:tbl>
              <a:tblPr firstRow="1" bandRow="1">
                <a:tableStyleId>{5A111915-BE36-4E01-A7E5-04B1672EAD32}</a:tableStyleId>
              </a:tblPr>
              <a:tblGrid>
                <a:gridCol w="9326833">
                  <a:extLst>
                    <a:ext uri="{9D8B030D-6E8A-4147-A177-3AD203B41FA5}">
                      <a16:colId xmlns:a16="http://schemas.microsoft.com/office/drawing/2014/main" val="4138246952"/>
                    </a:ext>
                  </a:extLst>
                </a:gridCol>
                <a:gridCol w="632226">
                  <a:extLst>
                    <a:ext uri="{9D8B030D-6E8A-4147-A177-3AD203B41FA5}">
                      <a16:colId xmlns:a16="http://schemas.microsoft.com/office/drawing/2014/main" val="2791918172"/>
                    </a:ext>
                  </a:extLst>
                </a:gridCol>
                <a:gridCol w="6713406">
                  <a:extLst>
                    <a:ext uri="{9D8B030D-6E8A-4147-A177-3AD203B41FA5}">
                      <a16:colId xmlns:a16="http://schemas.microsoft.com/office/drawing/2014/main" val="4263939891"/>
                    </a:ext>
                  </a:extLst>
                </a:gridCol>
              </a:tblGrid>
              <a:tr h="982410">
                <a:tc>
                  <a:txBody>
                    <a:bodyPr/>
                    <a:lstStyle/>
                    <a:p>
                      <a:pPr algn="ctr"/>
                      <a:r>
                        <a:rPr lang="ar-SA" sz="4400" b="1" kern="1200" dirty="0">
                          <a:solidFill>
                            <a:schemeClr val="accent1">
                              <a:lumMod val="50000"/>
                            </a:schemeClr>
                          </a:solidFill>
                          <a:latin typeface="+mn-lt"/>
                          <a:ea typeface="+mn-ea"/>
                          <a:cs typeface="+mn-cs"/>
                        </a:rPr>
                        <a:t>اصطلاحًا</a:t>
                      </a:r>
                      <a:r>
                        <a:rPr lang="ar-SA" dirty="0"/>
                        <a:t> </a:t>
                      </a:r>
                      <a:endParaRPr lang="en-US" dirty="0"/>
                    </a:p>
                  </a:txBody>
                  <a:tcPr>
                    <a:lnR>
                      <a:noFill/>
                    </a:lnR>
                    <a:solidFill>
                      <a:schemeClr val="accent5">
                        <a:lumMod val="20000"/>
                        <a:lumOff val="80000"/>
                      </a:schemeClr>
                    </a:solidFill>
                  </a:tcPr>
                </a:tc>
                <a:tc>
                  <a:txBody>
                    <a:bodyPr/>
                    <a:lstStyle/>
                    <a:p>
                      <a:endParaRPr lang="en-US"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SA" sz="4400" dirty="0">
                          <a:solidFill>
                            <a:schemeClr val="accent1">
                              <a:lumMod val="50000"/>
                            </a:schemeClr>
                          </a:solidFill>
                        </a:rPr>
                        <a:t>لغةً</a:t>
                      </a:r>
                      <a:endParaRPr lang="fr-FR" sz="5400" dirty="0">
                        <a:solidFill>
                          <a:schemeClr val="accent1">
                            <a:lumMod val="50000"/>
                          </a:schemeClr>
                        </a:solidFill>
                        <a:sym typeface="IreneFlorentina"/>
                      </a:endParaRPr>
                    </a:p>
                  </a:txBody>
                  <a:tcPr>
                    <a:lnL>
                      <a:noFill/>
                    </a:lnL>
                    <a:solidFill>
                      <a:schemeClr val="accent5">
                        <a:lumMod val="20000"/>
                        <a:lumOff val="80000"/>
                      </a:schemeClr>
                    </a:solidFill>
                  </a:tcPr>
                </a:tc>
                <a:extLst>
                  <a:ext uri="{0D108BD9-81ED-4DB2-BD59-A6C34878D82A}">
                    <a16:rowId xmlns:a16="http://schemas.microsoft.com/office/drawing/2014/main" val="1682247405"/>
                  </a:ext>
                </a:extLst>
              </a:tr>
              <a:tr h="6385663">
                <a:tc>
                  <a:txBody>
                    <a:bodyPr/>
                    <a:lstStyle/>
                    <a:p>
                      <a:pPr algn="just"/>
                      <a:r>
                        <a:rPr lang="en-US" sz="3600" b="0" i="0" dirty="0"/>
                        <a:t>La science qui </a:t>
                      </a:r>
                      <a:r>
                        <a:rPr lang="en-US" sz="3600" b="0" i="0" dirty="0" err="1"/>
                        <a:t>étudie</a:t>
                      </a:r>
                      <a:r>
                        <a:rPr lang="en-US" sz="3600" b="0" i="0" dirty="0"/>
                        <a:t> les </a:t>
                      </a:r>
                      <a:r>
                        <a:rPr lang="en-US" sz="3600" b="0" i="0" dirty="0" err="1"/>
                        <a:t>comportements</a:t>
                      </a:r>
                      <a:r>
                        <a:rPr lang="en-US" sz="3600" b="0" i="0" dirty="0"/>
                        <a:t> et les processus </a:t>
                      </a:r>
                      <a:r>
                        <a:rPr lang="en-US" sz="3600" b="0" i="0" dirty="0" err="1"/>
                        <a:t>mentaux</a:t>
                      </a:r>
                      <a:r>
                        <a:rPr lang="en-US" sz="3600" b="0" i="0" dirty="0"/>
                        <a:t> de </a:t>
                      </a:r>
                      <a:r>
                        <a:rPr lang="en-US" sz="3600" b="0" i="0" dirty="0" err="1"/>
                        <a:t>l’être</a:t>
                      </a:r>
                      <a:r>
                        <a:rPr lang="en-US" sz="3600" b="0" i="0" dirty="0"/>
                        <a:t> </a:t>
                      </a:r>
                      <a:r>
                        <a:rPr lang="en-US" sz="3600" b="0" i="0" dirty="0" err="1"/>
                        <a:t>humain</a:t>
                      </a:r>
                      <a:r>
                        <a:rPr lang="en-US" sz="3600" b="0" i="0" dirty="0"/>
                        <a:t>.</a:t>
                      </a:r>
                    </a:p>
                    <a:p>
                      <a:pPr algn="r" rtl="1"/>
                      <a:r>
                        <a:rPr lang="ar-SA" sz="3600" b="0" i="0" dirty="0"/>
                        <a:t>أي</a:t>
                      </a:r>
                      <a:r>
                        <a:rPr lang="en-US" sz="3600" b="0" i="0" dirty="0"/>
                        <a:t> </a:t>
                      </a:r>
                      <a:r>
                        <a:rPr lang="ar-SA" sz="3600" b="0" i="0" dirty="0"/>
                        <a:t>هو العلم الذي يدرس سلوك الإنسان وعملياته العقلية والنفسية</a:t>
                      </a:r>
                      <a:r>
                        <a:rPr lang="en-US" sz="3600" b="0" i="0" dirty="0"/>
                        <a:t> </a:t>
                      </a:r>
                      <a:r>
                        <a:rPr lang="ar-SA" sz="3600" b="0" i="0" dirty="0"/>
                        <a:t>بهدف فهمها وتفسيرها.</a:t>
                      </a:r>
                      <a:endParaRPr lang="en-US" sz="3600" b="0" i="0" dirty="0"/>
                    </a:p>
                    <a:p>
                      <a:pPr algn="r" rtl="1"/>
                      <a:endParaRPr lang="ar-SA" sz="3600" b="0" i="0" dirty="0"/>
                    </a:p>
                    <a:p>
                      <a:pPr algn="r" rtl="1"/>
                      <a:r>
                        <a:rPr lang="ar-SA" sz="3600" b="0" i="0" dirty="0"/>
                        <a:t>ويشمل دراسة:</a:t>
                      </a:r>
                    </a:p>
                    <a:p>
                      <a:pPr algn="r" rtl="1"/>
                      <a:r>
                        <a:rPr lang="ar-SA" sz="3600" b="1" i="0" dirty="0"/>
                        <a:t>الإدراك</a:t>
                      </a:r>
                    </a:p>
                    <a:p>
                      <a:pPr algn="r" rtl="1"/>
                      <a:r>
                        <a:rPr lang="ar-SA" sz="3600" b="1" i="0" dirty="0"/>
                        <a:t>التفكير</a:t>
                      </a:r>
                    </a:p>
                    <a:p>
                      <a:pPr algn="r" rtl="1"/>
                      <a:r>
                        <a:rPr lang="ar-SA" sz="3600" b="1" i="0" dirty="0"/>
                        <a:t>الانفعالات</a:t>
                      </a:r>
                    </a:p>
                    <a:p>
                      <a:pPr algn="r" rtl="1"/>
                      <a:r>
                        <a:rPr lang="ar-SA" sz="3600" b="1" i="0" dirty="0"/>
                        <a:t>التعلم</a:t>
                      </a:r>
                    </a:p>
                    <a:p>
                      <a:pPr algn="r" rtl="1"/>
                      <a:r>
                        <a:rPr lang="ar-SA" sz="3600" b="0" i="0" dirty="0"/>
                        <a:t>ا</a:t>
                      </a:r>
                      <a:r>
                        <a:rPr lang="ar-SA" sz="3600" b="1" i="0" dirty="0"/>
                        <a:t>لتوافق النفسي</a:t>
                      </a:r>
                    </a:p>
                  </a:txBody>
                  <a:tcPr>
                    <a:lnR>
                      <a:noFill/>
                    </a:lnR>
                    <a:solidFill>
                      <a:srgbClr val="FFFFCC"/>
                    </a:solidFill>
                  </a:tcPr>
                </a:tc>
                <a:tc>
                  <a:txBody>
                    <a:bodyPr/>
                    <a:lstStyle/>
                    <a:p>
                      <a:endParaRPr lang="en-US" sz="3600" b="0" i="0" dirty="0"/>
                    </a:p>
                  </a:txBody>
                  <a:tcP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noFill/>
                  </a:tcPr>
                </a:tc>
                <a:tc>
                  <a:txBody>
                    <a:bodyPr/>
                    <a:lstStyle/>
                    <a:p>
                      <a:pPr algn="r" rtl="1"/>
                      <a:r>
                        <a:rPr lang="ar-SA" sz="3600" b="0" i="0" dirty="0"/>
                        <a:t>جاء في المعاجم الفرنسية مثل </a:t>
                      </a:r>
                      <a:r>
                        <a:rPr lang="en-US" sz="3600" b="0" i="0" dirty="0"/>
                        <a:t> Larousse </a:t>
                      </a:r>
                      <a:r>
                        <a:rPr lang="ar-SA" sz="3600" b="0" i="0" dirty="0"/>
                        <a:t>و</a:t>
                      </a:r>
                      <a:r>
                        <a:rPr lang="en-US" sz="3600" b="0" i="0" dirty="0"/>
                        <a:t>Le  Robert </a:t>
                      </a:r>
                      <a:r>
                        <a:rPr lang="ar-SA" sz="3600" b="0" i="0" dirty="0"/>
                        <a:t>أن كلمة</a:t>
                      </a:r>
                      <a:r>
                        <a:rPr lang="en-US" sz="3600" b="0" i="0" dirty="0"/>
                        <a:t>   </a:t>
                      </a:r>
                      <a:r>
                        <a:rPr lang="en-US" sz="3600" b="0" i="0" dirty="0" err="1"/>
                        <a:t>Psychologie</a:t>
                      </a:r>
                      <a:r>
                        <a:rPr lang="en-US" sz="3600" b="0" i="0" dirty="0"/>
                        <a:t> </a:t>
                      </a:r>
                      <a:r>
                        <a:rPr lang="ar-SA" sz="3600" b="0" i="0" dirty="0"/>
                        <a:t>تكوّن من:</a:t>
                      </a:r>
                      <a:endParaRPr lang="en-US" sz="3600" b="0" i="0" dirty="0"/>
                    </a:p>
                    <a:p>
                      <a:pPr algn="r" rtl="1"/>
                      <a:endParaRPr lang="en-US" sz="3600" b="0" i="0" dirty="0"/>
                    </a:p>
                    <a:p>
                      <a:pPr algn="l" rtl="0"/>
                      <a:r>
                        <a:rPr lang="en-US" sz="3600" b="0" i="0" dirty="0"/>
                        <a:t>Psyche: </a:t>
                      </a:r>
                      <a:r>
                        <a:rPr lang="ar-SA" sz="3600" b="0" i="0" dirty="0"/>
                        <a:t>النفس أو الروح</a:t>
                      </a:r>
                    </a:p>
                    <a:p>
                      <a:pPr algn="l" rtl="0"/>
                      <a:r>
                        <a:rPr lang="en-US" sz="3600" b="0" i="0" dirty="0"/>
                        <a:t>Logos: </a:t>
                      </a:r>
                      <a:r>
                        <a:rPr lang="ar-SA" sz="3600" b="0" i="0" dirty="0"/>
                        <a:t>العلم أو الدراسة</a:t>
                      </a:r>
                    </a:p>
                    <a:p>
                      <a:pPr algn="r" rtl="1"/>
                      <a:endParaRPr lang="ar-SA" sz="3600" b="0" i="0" dirty="0"/>
                    </a:p>
                    <a:p>
                      <a:pPr algn="r" rtl="1"/>
                      <a:r>
                        <a:rPr lang="ar-SA" sz="3600" b="0" i="0" dirty="0"/>
                        <a:t> إذن علم النفس لغةً هو:</a:t>
                      </a:r>
                      <a:r>
                        <a:rPr lang="en-US" sz="3600" b="0" i="0" dirty="0"/>
                        <a:t> </a:t>
                      </a:r>
                      <a:r>
                        <a:rPr lang="ar-SA" sz="3600" b="0" i="0" dirty="0"/>
                        <a:t>علم دراسة </a:t>
                      </a:r>
                      <a:r>
                        <a:rPr lang="ar-SA" sz="3600" b="1" i="0" dirty="0"/>
                        <a:t>النفس</a:t>
                      </a:r>
                      <a:r>
                        <a:rPr lang="ar-SA" sz="3600" b="0" i="0" dirty="0"/>
                        <a:t> أو </a:t>
                      </a:r>
                      <a:r>
                        <a:rPr lang="ar-SA" sz="3600" b="1" i="0" dirty="0"/>
                        <a:t>الروح</a:t>
                      </a:r>
                      <a:r>
                        <a:rPr lang="ar-SA" sz="3600" b="0" i="0" dirty="0"/>
                        <a:t>.</a:t>
                      </a:r>
                    </a:p>
                    <a:p>
                      <a:pPr algn="r" rtl="1"/>
                      <a:endParaRPr lang="ar-SA" sz="3600" b="0" i="0" dirty="0"/>
                    </a:p>
                  </a:txBody>
                  <a:tcPr>
                    <a:lnL>
                      <a:noFill/>
                    </a:lnL>
                    <a:solidFill>
                      <a:srgbClr val="FFFFCC"/>
                    </a:solidFill>
                  </a:tcPr>
                </a:tc>
                <a:extLst>
                  <a:ext uri="{0D108BD9-81ED-4DB2-BD59-A6C34878D82A}">
                    <a16:rowId xmlns:a16="http://schemas.microsoft.com/office/drawing/2014/main" val="4142899496"/>
                  </a:ext>
                </a:extLst>
              </a:tr>
            </a:tbl>
          </a:graphicData>
        </a:graphic>
      </p:graphicFrame>
      <p:pic>
        <p:nvPicPr>
          <p:cNvPr id="4" name="Image 9" descr="Une image contenant Rectangle, capture d’écran, conception&#10;&#10;Le contenu généré par l’IA peut être incorrect.">
            <a:extLst>
              <a:ext uri="{FF2B5EF4-FFF2-40B4-BE49-F238E27FC236}">
                <a16:creationId xmlns:a16="http://schemas.microsoft.com/office/drawing/2014/main" id="{07227ECE-513A-F829-6234-F24FD4AAE8D3}"/>
              </a:ext>
            </a:extLst>
          </p:cNvPr>
          <p:cNvPicPr>
            <a:picLocks noChangeAspect="1"/>
          </p:cNvPicPr>
          <p:nvPr/>
        </p:nvPicPr>
        <p:blipFill>
          <a:blip r:embed="rId2">
            <a:duotone>
              <a:schemeClr val="accent5">
                <a:shade val="45000"/>
                <a:satMod val="135000"/>
              </a:schemeClr>
              <a:prstClr val="white"/>
            </a:duotone>
          </a:blip>
          <a:stretch>
            <a:fillRect/>
          </a:stretch>
        </p:blipFill>
        <p:spPr>
          <a:xfrm>
            <a:off x="10591800" y="1592851"/>
            <a:ext cx="6903213" cy="893525"/>
          </a:xfrm>
          <a:prstGeom prst="rect">
            <a:avLst/>
          </a:prstGeom>
        </p:spPr>
      </p:pic>
      <p:sp>
        <p:nvSpPr>
          <p:cNvPr id="5" name="TextBox 2">
            <a:extLst>
              <a:ext uri="{FF2B5EF4-FFF2-40B4-BE49-F238E27FC236}">
                <a16:creationId xmlns:a16="http://schemas.microsoft.com/office/drawing/2014/main" id="{CF3B0997-8B2B-4F87-4BCE-1836919C423A}"/>
              </a:ext>
            </a:extLst>
          </p:cNvPr>
          <p:cNvSpPr txBox="1"/>
          <p:nvPr/>
        </p:nvSpPr>
        <p:spPr>
          <a:xfrm>
            <a:off x="12618994" y="1530059"/>
            <a:ext cx="2419913"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في المعجم</a:t>
            </a:r>
            <a:endParaRPr lang="fr-FR" sz="4800" dirty="0">
              <a:solidFill>
                <a:schemeClr val="accent1">
                  <a:lumMod val="75000"/>
                </a:schemeClr>
              </a:solidFill>
              <a:latin typeface="IreneFlorentina"/>
              <a:sym typeface="IreneFlorentina"/>
            </a:endParaRPr>
          </a:p>
        </p:txBody>
      </p:sp>
      <p:sp>
        <p:nvSpPr>
          <p:cNvPr id="6" name="TextBox 2">
            <a:extLst>
              <a:ext uri="{FF2B5EF4-FFF2-40B4-BE49-F238E27FC236}">
                <a16:creationId xmlns:a16="http://schemas.microsoft.com/office/drawing/2014/main" id="{5BB558A8-1106-72E3-03E0-EADD41155F3E}"/>
              </a:ext>
            </a:extLst>
          </p:cNvPr>
          <p:cNvSpPr txBox="1"/>
          <p:nvPr/>
        </p:nvSpPr>
        <p:spPr>
          <a:xfrm>
            <a:off x="10733662" y="1532961"/>
            <a:ext cx="1856237" cy="830997"/>
          </a:xfrm>
          <a:prstGeom prst="rect">
            <a:avLst/>
          </a:prstGeom>
        </p:spPr>
        <p:txBody>
          <a:bodyPr wrap="square" lIns="0" tIns="0" rIns="0" bIns="0" rtlCol="0" anchor="t">
            <a:spAutoFit/>
          </a:bodyPr>
          <a:lstStyle/>
          <a:p>
            <a:pPr algn="ctr">
              <a:spcBef>
                <a:spcPct val="0"/>
              </a:spcBef>
            </a:pPr>
            <a:r>
              <a:rPr lang="ar-SA" sz="5400" dirty="0">
                <a:solidFill>
                  <a:schemeClr val="accent1">
                    <a:lumMod val="75000"/>
                  </a:schemeClr>
                </a:solidFill>
              </a:rPr>
              <a:t>الفرنسي</a:t>
            </a:r>
            <a:endParaRPr lang="fr-FR" sz="4800" dirty="0">
              <a:solidFill>
                <a:schemeClr val="accent1">
                  <a:lumMod val="75000"/>
                </a:schemeClr>
              </a:solidFill>
              <a:latin typeface="IreneFlorentina"/>
              <a:sym typeface="IreneFlorentina"/>
            </a:endParaRPr>
          </a:p>
        </p:txBody>
      </p:sp>
      <p:sp>
        <p:nvSpPr>
          <p:cNvPr id="7" name="TextBox 2">
            <a:extLst>
              <a:ext uri="{FF2B5EF4-FFF2-40B4-BE49-F238E27FC236}">
                <a16:creationId xmlns:a16="http://schemas.microsoft.com/office/drawing/2014/main" id="{1392B062-0F4A-B10F-32F5-8205AD14E4EB}"/>
              </a:ext>
            </a:extLst>
          </p:cNvPr>
          <p:cNvSpPr txBox="1"/>
          <p:nvPr/>
        </p:nvSpPr>
        <p:spPr>
          <a:xfrm>
            <a:off x="15102839" y="1597275"/>
            <a:ext cx="1982689" cy="738664"/>
          </a:xfrm>
          <a:prstGeom prst="rect">
            <a:avLst/>
          </a:prstGeom>
        </p:spPr>
        <p:txBody>
          <a:bodyPr wrap="square" lIns="0" tIns="0" rIns="0" bIns="0" rtlCol="0" anchor="t">
            <a:spAutoFit/>
          </a:bodyPr>
          <a:lstStyle/>
          <a:p>
            <a:pPr algn="ctr">
              <a:spcBef>
                <a:spcPct val="0"/>
              </a:spcBef>
            </a:pPr>
            <a:r>
              <a:rPr lang="ar-SA" sz="4800" dirty="0">
                <a:solidFill>
                  <a:schemeClr val="accent1">
                    <a:lumMod val="75000"/>
                  </a:schemeClr>
                </a:solidFill>
              </a:rPr>
              <a:t>علم النفس</a:t>
            </a:r>
            <a:endParaRPr lang="fr-FR" sz="4800" dirty="0">
              <a:solidFill>
                <a:schemeClr val="accent1">
                  <a:lumMod val="75000"/>
                </a:schemeClr>
              </a:solidFill>
              <a:latin typeface="IreneFlorentina"/>
              <a:sym typeface="IreneFlorentina"/>
            </a:endParaRPr>
          </a:p>
        </p:txBody>
      </p:sp>
      <p:pic>
        <p:nvPicPr>
          <p:cNvPr id="8" name="Image 9" descr="Une image contenant Rectangle, capture d’écran, conception&#10;&#10;Le contenu généré par l’IA peut être incorrect.">
            <a:extLst>
              <a:ext uri="{FF2B5EF4-FFF2-40B4-BE49-F238E27FC236}">
                <a16:creationId xmlns:a16="http://schemas.microsoft.com/office/drawing/2014/main" id="{8E418E79-CFD9-D3DA-0467-0663405B3BB5}"/>
              </a:ext>
            </a:extLst>
          </p:cNvPr>
          <p:cNvPicPr>
            <a:picLocks noChangeAspect="1"/>
          </p:cNvPicPr>
          <p:nvPr/>
        </p:nvPicPr>
        <p:blipFill>
          <a:blip r:embed="rId2"/>
          <a:stretch>
            <a:fillRect/>
          </a:stretch>
        </p:blipFill>
        <p:spPr>
          <a:xfrm>
            <a:off x="5486400" y="105547"/>
            <a:ext cx="7315200" cy="1333500"/>
          </a:xfrm>
          <a:prstGeom prst="rect">
            <a:avLst/>
          </a:prstGeom>
        </p:spPr>
      </p:pic>
      <p:sp>
        <p:nvSpPr>
          <p:cNvPr id="9" name="TextBox 2">
            <a:extLst>
              <a:ext uri="{FF2B5EF4-FFF2-40B4-BE49-F238E27FC236}">
                <a16:creationId xmlns:a16="http://schemas.microsoft.com/office/drawing/2014/main" id="{A412F690-3EE6-47E3-D9A0-EB9221DDB7F7}"/>
              </a:ext>
            </a:extLst>
          </p:cNvPr>
          <p:cNvSpPr txBox="1"/>
          <p:nvPr/>
        </p:nvSpPr>
        <p:spPr>
          <a:xfrm>
            <a:off x="5685771" y="213819"/>
            <a:ext cx="6916457" cy="1077218"/>
          </a:xfrm>
          <a:prstGeom prst="rect">
            <a:avLst/>
          </a:prstGeom>
        </p:spPr>
        <p:txBody>
          <a:bodyPr wrap="square" lIns="0" tIns="0" rIns="0" bIns="0" rtlCol="0" anchor="t">
            <a:spAutoFit/>
          </a:bodyPr>
          <a:lstStyle/>
          <a:p>
            <a:pPr lvl="0" algn="ctr" rtl="1">
              <a:lnSpc>
                <a:spcPts val="8400"/>
              </a:lnSpc>
              <a:spcBef>
                <a:spcPct val="0"/>
              </a:spcBef>
            </a:pPr>
            <a:r>
              <a:rPr lang="ar-SA" sz="7000" dirty="0">
                <a:solidFill>
                  <a:srgbClr val="000000"/>
                </a:solidFill>
                <a:latin typeface="IreneFlorentina"/>
                <a:sym typeface="IreneFlorentina"/>
              </a:rPr>
              <a:t>مفاهيم ومصطلحات</a:t>
            </a:r>
            <a:endParaRPr lang="fr-FR" sz="7000" noProof="0" dirty="0">
              <a:solidFill>
                <a:srgbClr val="000000"/>
              </a:solidFill>
              <a:latin typeface="IreneFlorentina"/>
              <a:sym typeface="IreneFlorentina"/>
            </a:endParaRPr>
          </a:p>
        </p:txBody>
      </p:sp>
    </p:spTree>
    <p:extLst>
      <p:ext uri="{BB962C8B-B14F-4D97-AF65-F5344CB8AC3E}">
        <p14:creationId xmlns:p14="http://schemas.microsoft.com/office/powerpoint/2010/main" val="33894550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797</TotalTime>
  <Words>2301</Words>
  <Application>Microsoft Office PowerPoint</Application>
  <PresentationFormat>Custom</PresentationFormat>
  <Paragraphs>311</Paragraphs>
  <Slides>19</Slides>
  <Notes>0</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Open Sans Bold</vt:lpstr>
      <vt:lpstr>Calibri</vt:lpstr>
      <vt:lpstr>Quicksand Medium</vt:lpstr>
      <vt:lpstr>Arial</vt:lpstr>
      <vt:lpstr>IreneFlorentina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Pythagorean Theorem Presentation</dc:title>
  <dc:creator>zeeko</dc:creator>
  <cp:lastModifiedBy>Said Abenna</cp:lastModifiedBy>
  <cp:revision>43</cp:revision>
  <dcterms:created xsi:type="dcterms:W3CDTF">2006-08-16T00:00:00Z</dcterms:created>
  <dcterms:modified xsi:type="dcterms:W3CDTF">2026-01-26T13:25:32Z</dcterms:modified>
  <dc:identifier>DAG_KDKR_2M</dc:identifier>
</cp:coreProperties>
</file>

<file path=docProps/thumbnail.jpeg>
</file>